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375" r:id="rId2"/>
    <p:sldId id="399" r:id="rId3"/>
    <p:sldId id="379" r:id="rId4"/>
    <p:sldId id="392" r:id="rId5"/>
    <p:sldId id="394" r:id="rId6"/>
    <p:sldId id="393" r:id="rId7"/>
    <p:sldId id="395" r:id="rId8"/>
    <p:sldId id="390" r:id="rId9"/>
    <p:sldId id="397" r:id="rId10"/>
    <p:sldId id="398" r:id="rId11"/>
    <p:sldId id="383" r:id="rId12"/>
    <p:sldId id="396" r:id="rId13"/>
    <p:sldId id="387" r:id="rId14"/>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oung, Jason" initials="Y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BE30"/>
    <a:srgbClr val="C98807"/>
    <a:srgbClr val="FBD17D"/>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9491" autoAdjust="0"/>
  </p:normalViewPr>
  <p:slideViewPr>
    <p:cSldViewPr>
      <p:cViewPr varScale="1">
        <p:scale>
          <a:sx n="90" d="100"/>
          <a:sy n="90" d="100"/>
        </p:scale>
        <p:origin x="2280" y="2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2010" y="10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commentAuthors" Target="commentAuthors.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406783-45B8-4868-BEF1-AA0BBDE5B7F0}"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F0D40336-4DC7-4FE6-954E-F87BF3C81AE3}">
      <dgm:prSet phldrT="[Text]" custT="1"/>
      <dgm:spPr/>
      <dgm:t>
        <a:bodyPr/>
        <a:lstStyle/>
        <a:p>
          <a:r>
            <a:rPr lang="nb-NO" sz="1600" b="0" dirty="0" smtClean="0">
              <a:solidFill>
                <a:schemeClr val="tx1"/>
              </a:solidFill>
            </a:rPr>
            <a:t>Define </a:t>
          </a:r>
          <a:r>
            <a:rPr lang="nb-NO" sz="1400" dirty="0" smtClean="0">
              <a:solidFill>
                <a:schemeClr val="tx1"/>
              </a:solidFill>
            </a:rPr>
            <a:t>reporting purpose</a:t>
          </a:r>
          <a:endParaRPr lang="en-US" sz="1400" dirty="0"/>
        </a:p>
      </dgm:t>
    </dgm:pt>
    <dgm:pt modelId="{FA46CB17-6C4A-44FF-8CB1-7CD85F31F220}" type="parTrans" cxnId="{1CF9BE92-4EEB-438D-B601-5247BDA2A78F}">
      <dgm:prSet/>
      <dgm:spPr/>
      <dgm:t>
        <a:bodyPr/>
        <a:lstStyle/>
        <a:p>
          <a:endParaRPr lang="en-US"/>
        </a:p>
      </dgm:t>
    </dgm:pt>
    <dgm:pt modelId="{69D1E731-514E-49BE-8C2F-9EB9FA503449}" type="sibTrans" cxnId="{1CF9BE92-4EEB-438D-B601-5247BDA2A78F}">
      <dgm:prSet/>
      <dgm:spPr/>
      <dgm:t>
        <a:bodyPr/>
        <a:lstStyle/>
        <a:p>
          <a:endParaRPr lang="en-US"/>
        </a:p>
      </dgm:t>
    </dgm:pt>
    <dgm:pt modelId="{2E0A8D18-778E-427A-B960-DB64C5602344}">
      <dgm:prSet phldrT="[Text]" custT="1"/>
      <dgm:spPr/>
      <dgm:t>
        <a:bodyPr/>
        <a:lstStyle/>
        <a:p>
          <a:pPr>
            <a:spcAft>
              <a:spcPts val="0"/>
            </a:spcAft>
          </a:pPr>
          <a:r>
            <a:rPr lang="nb-NO" sz="1600" b="0" dirty="0" smtClean="0">
              <a:solidFill>
                <a:schemeClr val="tx1"/>
              </a:solidFill>
            </a:rPr>
            <a:t>Identify </a:t>
          </a:r>
        </a:p>
        <a:p>
          <a:pPr>
            <a:spcAft>
              <a:spcPts val="0"/>
            </a:spcAft>
          </a:pPr>
          <a:r>
            <a:rPr lang="nb-NO" sz="1600" baseline="0" dirty="0" smtClean="0">
              <a:solidFill>
                <a:schemeClr val="tx1"/>
              </a:solidFill>
            </a:rPr>
            <a:t>intended audience(s)</a:t>
          </a:r>
          <a:endParaRPr lang="en-US" sz="1600" baseline="0" dirty="0"/>
        </a:p>
      </dgm:t>
    </dgm:pt>
    <dgm:pt modelId="{B1A4888D-4202-4799-A1AF-A63B8ABEC30C}" type="parTrans" cxnId="{2724C5A1-9CE5-448D-A9FE-801A59AFD50C}">
      <dgm:prSet/>
      <dgm:spPr/>
      <dgm:t>
        <a:bodyPr/>
        <a:lstStyle/>
        <a:p>
          <a:endParaRPr lang="en-US"/>
        </a:p>
      </dgm:t>
    </dgm:pt>
    <dgm:pt modelId="{536E0B2F-4D91-4609-8EB6-324154B35D34}" type="sibTrans" cxnId="{2724C5A1-9CE5-448D-A9FE-801A59AFD50C}">
      <dgm:prSet/>
      <dgm:spPr/>
      <dgm:t>
        <a:bodyPr/>
        <a:lstStyle/>
        <a:p>
          <a:endParaRPr lang="en-US"/>
        </a:p>
      </dgm:t>
    </dgm:pt>
    <dgm:pt modelId="{C0BA3A52-3283-4403-A3CC-DA3B12C29DDF}">
      <dgm:prSet phldrT="[Text]" custT="1"/>
      <dgm:spPr/>
      <dgm:t>
        <a:bodyPr/>
        <a:lstStyle/>
        <a:p>
          <a:r>
            <a:rPr lang="nb-NO" sz="1600" b="0" dirty="0" smtClean="0">
              <a:solidFill>
                <a:schemeClr val="tx1"/>
              </a:solidFill>
            </a:rPr>
            <a:t>Develop</a:t>
          </a:r>
          <a:r>
            <a:rPr lang="nb-NO" sz="1600" dirty="0" smtClean="0">
              <a:solidFill>
                <a:schemeClr val="tx1"/>
              </a:solidFill>
            </a:rPr>
            <a:t> </a:t>
          </a:r>
        </a:p>
        <a:p>
          <a:r>
            <a:rPr lang="en-US" sz="1600" dirty="0" smtClean="0">
              <a:solidFill>
                <a:schemeClr val="tx1"/>
              </a:solidFill>
            </a:rPr>
            <a:t>reports</a:t>
          </a:r>
          <a:endParaRPr lang="en-US" sz="1600" dirty="0">
            <a:solidFill>
              <a:schemeClr val="tx1"/>
            </a:solidFill>
          </a:endParaRPr>
        </a:p>
      </dgm:t>
    </dgm:pt>
    <dgm:pt modelId="{177BF35C-DC5F-4FB8-B4E9-08330C0786EA}" type="parTrans" cxnId="{2D132AA8-E718-4F57-8EE4-7E910F78F2FF}">
      <dgm:prSet/>
      <dgm:spPr/>
      <dgm:t>
        <a:bodyPr/>
        <a:lstStyle/>
        <a:p>
          <a:endParaRPr lang="en-US"/>
        </a:p>
      </dgm:t>
    </dgm:pt>
    <dgm:pt modelId="{43BB7EDC-5B11-4D7B-87B7-47CC8B4D3796}" type="sibTrans" cxnId="{2D132AA8-E718-4F57-8EE4-7E910F78F2FF}">
      <dgm:prSet/>
      <dgm:spPr/>
      <dgm:t>
        <a:bodyPr/>
        <a:lstStyle/>
        <a:p>
          <a:endParaRPr lang="en-US"/>
        </a:p>
      </dgm:t>
    </dgm:pt>
    <dgm:pt modelId="{F0C2B0C7-DF38-4BB2-88AD-23C07C48A75E}">
      <dgm:prSet phldrT="[Text]" custT="1"/>
      <dgm:spPr/>
      <dgm:t>
        <a:bodyPr/>
        <a:lstStyle/>
        <a:p>
          <a:r>
            <a:rPr lang="nb-NO" sz="1600" b="0" dirty="0" smtClean="0">
              <a:solidFill>
                <a:schemeClr val="tx1"/>
              </a:solidFill>
            </a:rPr>
            <a:t>Evaluate </a:t>
          </a:r>
        </a:p>
        <a:p>
          <a:r>
            <a:rPr lang="en-US" sz="1600" dirty="0" smtClean="0">
              <a:solidFill>
                <a:schemeClr val="tx1"/>
              </a:solidFill>
            </a:rPr>
            <a:t>collect data/field test</a:t>
          </a:r>
          <a:endParaRPr lang="en-US" sz="1600" dirty="0"/>
        </a:p>
      </dgm:t>
    </dgm:pt>
    <dgm:pt modelId="{48E34973-9B7E-4909-B6D6-66927E47A1E4}" type="parTrans" cxnId="{2364DBAC-A61A-4BBF-8B16-23721214C8ED}">
      <dgm:prSet/>
      <dgm:spPr/>
      <dgm:t>
        <a:bodyPr/>
        <a:lstStyle/>
        <a:p>
          <a:endParaRPr lang="en-US"/>
        </a:p>
      </dgm:t>
    </dgm:pt>
    <dgm:pt modelId="{96006EFD-5585-4FEF-8CC7-DEAB3584C952}" type="sibTrans" cxnId="{2364DBAC-A61A-4BBF-8B16-23721214C8ED}">
      <dgm:prSet/>
      <dgm:spPr/>
      <dgm:t>
        <a:bodyPr/>
        <a:lstStyle/>
        <a:p>
          <a:endParaRPr lang="en-US"/>
        </a:p>
      </dgm:t>
    </dgm:pt>
    <dgm:pt modelId="{FDAF1C2E-B63E-4018-B501-7391FC702F19}">
      <dgm:prSet phldrT="[Text]" custT="1"/>
      <dgm:spPr/>
      <dgm:t>
        <a:bodyPr/>
        <a:lstStyle/>
        <a:p>
          <a:r>
            <a:rPr lang="en-US" sz="1600" b="0" dirty="0" smtClean="0">
              <a:solidFill>
                <a:schemeClr val="tx1"/>
              </a:solidFill>
            </a:rPr>
            <a:t>Ongoing Maintenance</a:t>
          </a:r>
          <a:endParaRPr lang="en-US" sz="1400" b="0" dirty="0">
            <a:solidFill>
              <a:schemeClr val="tx1"/>
            </a:solidFill>
          </a:endParaRPr>
        </a:p>
      </dgm:t>
    </dgm:pt>
    <dgm:pt modelId="{D5112126-E7F5-4FFB-ABD2-8A7040C1C9D9}" type="parTrans" cxnId="{74795CC2-2DD6-4A19-A1BF-DF4715B528B6}">
      <dgm:prSet/>
      <dgm:spPr/>
      <dgm:t>
        <a:bodyPr/>
        <a:lstStyle/>
        <a:p>
          <a:endParaRPr lang="en-US"/>
        </a:p>
      </dgm:t>
    </dgm:pt>
    <dgm:pt modelId="{4D19E229-0724-464A-A7A3-9B61617DAD1E}" type="sibTrans" cxnId="{74795CC2-2DD6-4A19-A1BF-DF4715B528B6}">
      <dgm:prSet/>
      <dgm:spPr/>
      <dgm:t>
        <a:bodyPr/>
        <a:lstStyle/>
        <a:p>
          <a:endParaRPr lang="en-US"/>
        </a:p>
      </dgm:t>
    </dgm:pt>
    <dgm:pt modelId="{83FBB42E-8601-44E4-8232-7007BEBF5130}" type="pres">
      <dgm:prSet presAssocID="{BF406783-45B8-4868-BEF1-AA0BBDE5B7F0}" presName="Name0" presStyleCnt="0">
        <dgm:presLayoutVars>
          <dgm:dir/>
          <dgm:resizeHandles val="exact"/>
        </dgm:presLayoutVars>
      </dgm:prSet>
      <dgm:spPr/>
      <dgm:t>
        <a:bodyPr/>
        <a:lstStyle/>
        <a:p>
          <a:endParaRPr lang="en-US"/>
        </a:p>
      </dgm:t>
    </dgm:pt>
    <dgm:pt modelId="{1F3AC6EC-EABA-4AD2-AC98-3A00AFC92020}" type="pres">
      <dgm:prSet presAssocID="{BF406783-45B8-4868-BEF1-AA0BBDE5B7F0}" presName="cycle" presStyleCnt="0"/>
      <dgm:spPr/>
    </dgm:pt>
    <dgm:pt modelId="{932B5836-6118-4D4A-892E-F3D160586271}" type="pres">
      <dgm:prSet presAssocID="{F0D40336-4DC7-4FE6-954E-F87BF3C81AE3}" presName="nodeFirstNode" presStyleLbl="node1" presStyleIdx="0" presStyleCnt="5" custScaleY="99289" custRadScaleRad="112870" custRadScaleInc="-2780">
        <dgm:presLayoutVars>
          <dgm:bulletEnabled val="1"/>
        </dgm:presLayoutVars>
      </dgm:prSet>
      <dgm:spPr/>
      <dgm:t>
        <a:bodyPr/>
        <a:lstStyle/>
        <a:p>
          <a:endParaRPr lang="en-US"/>
        </a:p>
      </dgm:t>
    </dgm:pt>
    <dgm:pt modelId="{BD51A3BD-D846-4845-8689-19A3F7BD4F6A}" type="pres">
      <dgm:prSet presAssocID="{69D1E731-514E-49BE-8C2F-9EB9FA503449}" presName="sibTransFirstNode" presStyleLbl="bgShp" presStyleIdx="0" presStyleCnt="1" custScaleX="111139"/>
      <dgm:spPr/>
      <dgm:t>
        <a:bodyPr/>
        <a:lstStyle/>
        <a:p>
          <a:endParaRPr lang="en-US"/>
        </a:p>
      </dgm:t>
    </dgm:pt>
    <dgm:pt modelId="{9612C228-D841-4E4A-812E-79AAC9A2251E}" type="pres">
      <dgm:prSet presAssocID="{2E0A8D18-778E-427A-B960-DB64C5602344}" presName="nodeFollowingNodes" presStyleLbl="node1" presStyleIdx="1" presStyleCnt="5" custScaleY="94746" custRadScaleRad="123378" custRadScaleInc="-1993">
        <dgm:presLayoutVars>
          <dgm:bulletEnabled val="1"/>
        </dgm:presLayoutVars>
      </dgm:prSet>
      <dgm:spPr/>
      <dgm:t>
        <a:bodyPr/>
        <a:lstStyle/>
        <a:p>
          <a:endParaRPr lang="en-US"/>
        </a:p>
      </dgm:t>
    </dgm:pt>
    <dgm:pt modelId="{5E94BC91-C84B-4127-A5AA-A0E49BB99A12}" type="pres">
      <dgm:prSet presAssocID="{C0BA3A52-3283-4403-A3CC-DA3B12C29DDF}" presName="nodeFollowingNodes" presStyleLbl="node1" presStyleIdx="2" presStyleCnt="5">
        <dgm:presLayoutVars>
          <dgm:bulletEnabled val="1"/>
        </dgm:presLayoutVars>
      </dgm:prSet>
      <dgm:spPr/>
      <dgm:t>
        <a:bodyPr/>
        <a:lstStyle/>
        <a:p>
          <a:endParaRPr lang="en-US"/>
        </a:p>
      </dgm:t>
    </dgm:pt>
    <dgm:pt modelId="{21BE1267-5849-4BFF-8A8A-96C17DAC090C}" type="pres">
      <dgm:prSet presAssocID="{F0C2B0C7-DF38-4BB2-88AD-23C07C48A75E}" presName="nodeFollowingNodes" presStyleLbl="node1" presStyleIdx="3" presStyleCnt="5">
        <dgm:presLayoutVars>
          <dgm:bulletEnabled val="1"/>
        </dgm:presLayoutVars>
      </dgm:prSet>
      <dgm:spPr/>
      <dgm:t>
        <a:bodyPr/>
        <a:lstStyle/>
        <a:p>
          <a:endParaRPr lang="en-US"/>
        </a:p>
      </dgm:t>
    </dgm:pt>
    <dgm:pt modelId="{9A596824-AF2F-41B8-9DC7-B71E9DE7D233}" type="pres">
      <dgm:prSet presAssocID="{FDAF1C2E-B63E-4018-B501-7391FC702F19}" presName="nodeFollowingNodes" presStyleLbl="node1" presStyleIdx="4" presStyleCnt="5" custRadScaleRad="128932" custRadScaleInc="564">
        <dgm:presLayoutVars>
          <dgm:bulletEnabled val="1"/>
        </dgm:presLayoutVars>
      </dgm:prSet>
      <dgm:spPr/>
      <dgm:t>
        <a:bodyPr/>
        <a:lstStyle/>
        <a:p>
          <a:endParaRPr lang="en-US"/>
        </a:p>
      </dgm:t>
    </dgm:pt>
  </dgm:ptLst>
  <dgm:cxnLst>
    <dgm:cxn modelId="{DA8A7761-66E0-449F-84E6-D92B8DAC4077}" type="presOf" srcId="{F0D40336-4DC7-4FE6-954E-F87BF3C81AE3}" destId="{932B5836-6118-4D4A-892E-F3D160586271}" srcOrd="0" destOrd="0" presId="urn:microsoft.com/office/officeart/2005/8/layout/cycle3"/>
    <dgm:cxn modelId="{ADCC6D64-732A-438A-A882-3B658163F4A8}" type="presOf" srcId="{FDAF1C2E-B63E-4018-B501-7391FC702F19}" destId="{9A596824-AF2F-41B8-9DC7-B71E9DE7D233}" srcOrd="0" destOrd="0" presId="urn:microsoft.com/office/officeart/2005/8/layout/cycle3"/>
    <dgm:cxn modelId="{E10A825D-5FCA-47E5-AF02-7F4B288D3050}" type="presOf" srcId="{69D1E731-514E-49BE-8C2F-9EB9FA503449}" destId="{BD51A3BD-D846-4845-8689-19A3F7BD4F6A}" srcOrd="0" destOrd="0" presId="urn:microsoft.com/office/officeart/2005/8/layout/cycle3"/>
    <dgm:cxn modelId="{2D132AA8-E718-4F57-8EE4-7E910F78F2FF}" srcId="{BF406783-45B8-4868-BEF1-AA0BBDE5B7F0}" destId="{C0BA3A52-3283-4403-A3CC-DA3B12C29DDF}" srcOrd="2" destOrd="0" parTransId="{177BF35C-DC5F-4FB8-B4E9-08330C0786EA}" sibTransId="{43BB7EDC-5B11-4D7B-87B7-47CC8B4D3796}"/>
    <dgm:cxn modelId="{38FB37DA-BD62-4224-9319-24D7EE7A71AB}" type="presOf" srcId="{F0C2B0C7-DF38-4BB2-88AD-23C07C48A75E}" destId="{21BE1267-5849-4BFF-8A8A-96C17DAC090C}" srcOrd="0" destOrd="0" presId="urn:microsoft.com/office/officeart/2005/8/layout/cycle3"/>
    <dgm:cxn modelId="{1CF9BE92-4EEB-438D-B601-5247BDA2A78F}" srcId="{BF406783-45B8-4868-BEF1-AA0BBDE5B7F0}" destId="{F0D40336-4DC7-4FE6-954E-F87BF3C81AE3}" srcOrd="0" destOrd="0" parTransId="{FA46CB17-6C4A-44FF-8CB1-7CD85F31F220}" sibTransId="{69D1E731-514E-49BE-8C2F-9EB9FA503449}"/>
    <dgm:cxn modelId="{2364DBAC-A61A-4BBF-8B16-23721214C8ED}" srcId="{BF406783-45B8-4868-BEF1-AA0BBDE5B7F0}" destId="{F0C2B0C7-DF38-4BB2-88AD-23C07C48A75E}" srcOrd="3" destOrd="0" parTransId="{48E34973-9B7E-4909-B6D6-66927E47A1E4}" sibTransId="{96006EFD-5585-4FEF-8CC7-DEAB3584C952}"/>
    <dgm:cxn modelId="{2724C5A1-9CE5-448D-A9FE-801A59AFD50C}" srcId="{BF406783-45B8-4868-BEF1-AA0BBDE5B7F0}" destId="{2E0A8D18-778E-427A-B960-DB64C5602344}" srcOrd="1" destOrd="0" parTransId="{B1A4888D-4202-4799-A1AF-A63B8ABEC30C}" sibTransId="{536E0B2F-4D91-4609-8EB6-324154B35D34}"/>
    <dgm:cxn modelId="{D528F90A-C87E-4DD4-B35A-237A1282F535}" type="presOf" srcId="{C0BA3A52-3283-4403-A3CC-DA3B12C29DDF}" destId="{5E94BC91-C84B-4127-A5AA-A0E49BB99A12}" srcOrd="0" destOrd="0" presId="urn:microsoft.com/office/officeart/2005/8/layout/cycle3"/>
    <dgm:cxn modelId="{F2732D89-63F0-4087-A641-612BA646C925}" type="presOf" srcId="{2E0A8D18-778E-427A-B960-DB64C5602344}" destId="{9612C228-D841-4E4A-812E-79AAC9A2251E}" srcOrd="0" destOrd="0" presId="urn:microsoft.com/office/officeart/2005/8/layout/cycle3"/>
    <dgm:cxn modelId="{FA9F1518-4B0C-4BEA-8282-716FF922C58C}" type="presOf" srcId="{BF406783-45B8-4868-BEF1-AA0BBDE5B7F0}" destId="{83FBB42E-8601-44E4-8232-7007BEBF5130}" srcOrd="0" destOrd="0" presId="urn:microsoft.com/office/officeart/2005/8/layout/cycle3"/>
    <dgm:cxn modelId="{74795CC2-2DD6-4A19-A1BF-DF4715B528B6}" srcId="{BF406783-45B8-4868-BEF1-AA0BBDE5B7F0}" destId="{FDAF1C2E-B63E-4018-B501-7391FC702F19}" srcOrd="4" destOrd="0" parTransId="{D5112126-E7F5-4FFB-ABD2-8A7040C1C9D9}" sibTransId="{4D19E229-0724-464A-A7A3-9B61617DAD1E}"/>
    <dgm:cxn modelId="{DAA8BB23-E173-4E14-91DB-4D6075A0E09F}" type="presParOf" srcId="{83FBB42E-8601-44E4-8232-7007BEBF5130}" destId="{1F3AC6EC-EABA-4AD2-AC98-3A00AFC92020}" srcOrd="0" destOrd="0" presId="urn:microsoft.com/office/officeart/2005/8/layout/cycle3"/>
    <dgm:cxn modelId="{A347D0FD-0655-4D93-880E-DBFB32F9C46C}" type="presParOf" srcId="{1F3AC6EC-EABA-4AD2-AC98-3A00AFC92020}" destId="{932B5836-6118-4D4A-892E-F3D160586271}" srcOrd="0" destOrd="0" presId="urn:microsoft.com/office/officeart/2005/8/layout/cycle3"/>
    <dgm:cxn modelId="{607A4D74-BC43-449F-88C3-B9818438CAA4}" type="presParOf" srcId="{1F3AC6EC-EABA-4AD2-AC98-3A00AFC92020}" destId="{BD51A3BD-D846-4845-8689-19A3F7BD4F6A}" srcOrd="1" destOrd="0" presId="urn:microsoft.com/office/officeart/2005/8/layout/cycle3"/>
    <dgm:cxn modelId="{7B314A1E-8F21-43EF-A438-677B0718351B}" type="presParOf" srcId="{1F3AC6EC-EABA-4AD2-AC98-3A00AFC92020}" destId="{9612C228-D841-4E4A-812E-79AAC9A2251E}" srcOrd="2" destOrd="0" presId="urn:microsoft.com/office/officeart/2005/8/layout/cycle3"/>
    <dgm:cxn modelId="{9E1D954A-B877-4189-A926-982D5130845E}" type="presParOf" srcId="{1F3AC6EC-EABA-4AD2-AC98-3A00AFC92020}" destId="{5E94BC91-C84B-4127-A5AA-A0E49BB99A12}" srcOrd="3" destOrd="0" presId="urn:microsoft.com/office/officeart/2005/8/layout/cycle3"/>
    <dgm:cxn modelId="{19BBD4C2-BD1F-44F2-A63B-326FE1E9BEA2}" type="presParOf" srcId="{1F3AC6EC-EABA-4AD2-AC98-3A00AFC92020}" destId="{21BE1267-5849-4BFF-8A8A-96C17DAC090C}" srcOrd="4" destOrd="0" presId="urn:microsoft.com/office/officeart/2005/8/layout/cycle3"/>
    <dgm:cxn modelId="{6DFE216A-2652-4A55-9855-F2CDF6B2F7A3}" type="presParOf" srcId="{1F3AC6EC-EABA-4AD2-AC98-3A00AFC92020}" destId="{9A596824-AF2F-41B8-9DC7-B71E9DE7D233}"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1A3BD-D846-4845-8689-19A3F7BD4F6A}">
      <dsp:nvSpPr>
        <dsp:cNvPr id="0" name=""/>
        <dsp:cNvSpPr/>
      </dsp:nvSpPr>
      <dsp:spPr>
        <a:xfrm>
          <a:off x="1752594" y="-22950"/>
          <a:ext cx="3657606" cy="3291019"/>
        </a:xfrm>
        <a:prstGeom prst="circularArrow">
          <a:avLst>
            <a:gd name="adj1" fmla="val 5544"/>
            <a:gd name="adj2" fmla="val 330680"/>
            <a:gd name="adj3" fmla="val 13786698"/>
            <a:gd name="adj4" fmla="val 17379411"/>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2B5836-6118-4D4A-892E-F3D160586271}">
      <dsp:nvSpPr>
        <dsp:cNvPr id="0" name=""/>
        <dsp:cNvSpPr/>
      </dsp:nvSpPr>
      <dsp:spPr>
        <a:xfrm>
          <a:off x="2814449" y="0"/>
          <a:ext cx="1533896" cy="7614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nb-NO" sz="1600" b="0" kern="1200" dirty="0" smtClean="0">
              <a:solidFill>
                <a:schemeClr val="tx1"/>
              </a:solidFill>
            </a:rPr>
            <a:t>Define </a:t>
          </a:r>
          <a:r>
            <a:rPr lang="nb-NO" sz="1400" kern="1200" dirty="0" smtClean="0">
              <a:solidFill>
                <a:schemeClr val="tx1"/>
              </a:solidFill>
            </a:rPr>
            <a:t>reporting purpose</a:t>
          </a:r>
          <a:endParaRPr lang="en-US" sz="1400" kern="1200" dirty="0"/>
        </a:p>
      </dsp:txBody>
      <dsp:txXfrm>
        <a:off x="2851622" y="37173"/>
        <a:ext cx="1459550" cy="687149"/>
      </dsp:txXfrm>
    </dsp:sp>
    <dsp:sp modelId="{9612C228-D841-4E4A-812E-79AAC9A2251E}">
      <dsp:nvSpPr>
        <dsp:cNvPr id="0" name=""/>
        <dsp:cNvSpPr/>
      </dsp:nvSpPr>
      <dsp:spPr>
        <a:xfrm>
          <a:off x="4495797" y="853390"/>
          <a:ext cx="1533896" cy="7266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ts val="0"/>
            </a:spcAft>
          </a:pPr>
          <a:r>
            <a:rPr lang="nb-NO" sz="1600" b="0" kern="1200" dirty="0" smtClean="0">
              <a:solidFill>
                <a:schemeClr val="tx1"/>
              </a:solidFill>
            </a:rPr>
            <a:t>Identify </a:t>
          </a:r>
        </a:p>
        <a:p>
          <a:pPr lvl="0" algn="ctr" defTabSz="711200">
            <a:lnSpc>
              <a:spcPct val="90000"/>
            </a:lnSpc>
            <a:spcBef>
              <a:spcPct val="0"/>
            </a:spcBef>
            <a:spcAft>
              <a:spcPts val="0"/>
            </a:spcAft>
          </a:pPr>
          <a:r>
            <a:rPr lang="nb-NO" sz="1600" kern="1200" baseline="0" dirty="0" smtClean="0">
              <a:solidFill>
                <a:schemeClr val="tx1"/>
              </a:solidFill>
            </a:rPr>
            <a:t>intended audience(s)</a:t>
          </a:r>
          <a:endParaRPr lang="en-US" sz="1600" kern="1200" baseline="0" dirty="0"/>
        </a:p>
      </dsp:txBody>
      <dsp:txXfrm>
        <a:off x="4531269" y="888862"/>
        <a:ext cx="1462952" cy="655708"/>
      </dsp:txXfrm>
    </dsp:sp>
    <dsp:sp modelId="{5E94BC91-C84B-4127-A5AA-A0E49BB99A12}">
      <dsp:nvSpPr>
        <dsp:cNvPr id="0" name=""/>
        <dsp:cNvSpPr/>
      </dsp:nvSpPr>
      <dsp:spPr>
        <a:xfrm>
          <a:off x="3685467" y="2537949"/>
          <a:ext cx="1533896" cy="7669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nb-NO" sz="1600" b="0" kern="1200" dirty="0" smtClean="0">
              <a:solidFill>
                <a:schemeClr val="tx1"/>
              </a:solidFill>
            </a:rPr>
            <a:t>Develop</a:t>
          </a:r>
          <a:r>
            <a:rPr lang="nb-NO" sz="1600" kern="1200" dirty="0" smtClean="0">
              <a:solidFill>
                <a:schemeClr val="tx1"/>
              </a:solidFill>
            </a:rPr>
            <a:t> </a:t>
          </a:r>
        </a:p>
        <a:p>
          <a:pPr lvl="0" algn="ctr" defTabSz="711200">
            <a:lnSpc>
              <a:spcPct val="90000"/>
            </a:lnSpc>
            <a:spcBef>
              <a:spcPct val="0"/>
            </a:spcBef>
            <a:spcAft>
              <a:spcPct val="35000"/>
            </a:spcAft>
          </a:pPr>
          <a:r>
            <a:rPr lang="en-US" sz="1600" kern="1200" dirty="0" smtClean="0">
              <a:solidFill>
                <a:schemeClr val="tx1"/>
              </a:solidFill>
            </a:rPr>
            <a:t>reports</a:t>
          </a:r>
          <a:endParaRPr lang="en-US" sz="1600" kern="1200" dirty="0">
            <a:solidFill>
              <a:schemeClr val="tx1"/>
            </a:solidFill>
          </a:endParaRPr>
        </a:p>
      </dsp:txBody>
      <dsp:txXfrm>
        <a:off x="3722906" y="2575388"/>
        <a:ext cx="1459018" cy="692070"/>
      </dsp:txXfrm>
    </dsp:sp>
    <dsp:sp modelId="{21BE1267-5849-4BFF-8A8A-96C17DAC090C}">
      <dsp:nvSpPr>
        <dsp:cNvPr id="0" name=""/>
        <dsp:cNvSpPr/>
      </dsp:nvSpPr>
      <dsp:spPr>
        <a:xfrm>
          <a:off x="2035648" y="2537949"/>
          <a:ext cx="1533896" cy="7669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nb-NO" sz="1600" b="0" kern="1200" dirty="0" smtClean="0">
              <a:solidFill>
                <a:schemeClr val="tx1"/>
              </a:solidFill>
            </a:rPr>
            <a:t>Evaluate </a:t>
          </a:r>
        </a:p>
        <a:p>
          <a:pPr lvl="0" algn="ctr" defTabSz="711200">
            <a:lnSpc>
              <a:spcPct val="90000"/>
            </a:lnSpc>
            <a:spcBef>
              <a:spcPct val="0"/>
            </a:spcBef>
            <a:spcAft>
              <a:spcPct val="35000"/>
            </a:spcAft>
          </a:pPr>
          <a:r>
            <a:rPr lang="en-US" sz="1600" kern="1200" dirty="0" smtClean="0">
              <a:solidFill>
                <a:schemeClr val="tx1"/>
              </a:solidFill>
            </a:rPr>
            <a:t>collect data/field test</a:t>
          </a:r>
          <a:endParaRPr lang="en-US" sz="1600" kern="1200" dirty="0"/>
        </a:p>
      </dsp:txBody>
      <dsp:txXfrm>
        <a:off x="2073087" y="2575388"/>
        <a:ext cx="1459018" cy="692070"/>
      </dsp:txXfrm>
    </dsp:sp>
    <dsp:sp modelId="{9A596824-AF2F-41B8-9DC7-B71E9DE7D233}">
      <dsp:nvSpPr>
        <dsp:cNvPr id="0" name=""/>
        <dsp:cNvSpPr/>
      </dsp:nvSpPr>
      <dsp:spPr>
        <a:xfrm>
          <a:off x="1142994" y="833251"/>
          <a:ext cx="1533896" cy="7669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solidFill>
                <a:schemeClr val="tx1"/>
              </a:solidFill>
            </a:rPr>
            <a:t>Ongoing Maintenance</a:t>
          </a:r>
          <a:endParaRPr lang="en-US" sz="1400" b="0" kern="1200" dirty="0">
            <a:solidFill>
              <a:schemeClr val="tx1"/>
            </a:solidFill>
          </a:endParaRPr>
        </a:p>
      </dsp:txBody>
      <dsp:txXfrm>
        <a:off x="1180433" y="870690"/>
        <a:ext cx="1459018" cy="692070"/>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6725"/>
          </a:xfrm>
          <a:prstGeom prst="rect">
            <a:avLst/>
          </a:prstGeom>
        </p:spPr>
        <p:txBody>
          <a:bodyPr vert="horz" lIns="91440" tIns="45720" rIns="91440" bIns="45720" rtlCol="0"/>
          <a:lstStyle>
            <a:lvl1pPr algn="r">
              <a:defRPr sz="1200"/>
            </a:lvl1pPr>
          </a:lstStyle>
          <a:p>
            <a:fld id="{054E2094-0DD5-461C-B3C4-568914A58AE1}" type="datetimeFigureOut">
              <a:rPr lang="en-US" smtClean="0"/>
              <a:t>11/17/17</a:t>
            </a:fld>
            <a:endParaRPr lang="en-US"/>
          </a:p>
        </p:txBody>
      </p:sp>
      <p:sp>
        <p:nvSpPr>
          <p:cNvPr id="4" name="Footer Placeholder 3"/>
          <p:cNvSpPr>
            <a:spLocks noGrp="1"/>
          </p:cNvSpPr>
          <p:nvPr>
            <p:ph type="ftr" sz="quarter" idx="2"/>
          </p:nvPr>
        </p:nvSpPr>
        <p:spPr>
          <a:xfrm>
            <a:off x="0" y="8842375"/>
            <a:ext cx="30130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6725"/>
          </a:xfrm>
          <a:prstGeom prst="rect">
            <a:avLst/>
          </a:prstGeom>
        </p:spPr>
        <p:txBody>
          <a:bodyPr vert="horz" lIns="91440" tIns="45720" rIns="91440" bIns="45720" rtlCol="0" anchor="b"/>
          <a:lstStyle>
            <a:lvl1pPr algn="r">
              <a:defRPr sz="1200"/>
            </a:lvl1pPr>
          </a:lstStyle>
          <a:p>
            <a:fld id="{D05F3B01-3D42-4602-A292-5578D5DA8F4E}" type="slidenum">
              <a:rPr lang="en-US" smtClean="0"/>
              <a:t>‹#›</a:t>
            </a:fld>
            <a:endParaRPr lang="en-US"/>
          </a:p>
        </p:txBody>
      </p:sp>
    </p:spTree>
    <p:extLst>
      <p:ext uri="{BB962C8B-B14F-4D97-AF65-F5344CB8AC3E}">
        <p14:creationId xmlns:p14="http://schemas.microsoft.com/office/powerpoint/2010/main" val="120089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00727002-0FAC-48FF-834A-3A46A80BD16F}" type="datetimeFigureOut">
              <a:rPr lang="en-US" smtClean="0"/>
              <a:t>11/17/17</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85251E82-938D-41DB-8108-979228D8872A}" type="slidenum">
              <a:rPr lang="en-US" smtClean="0"/>
              <a:t>‹#›</a:t>
            </a:fld>
            <a:endParaRPr lang="en-US"/>
          </a:p>
        </p:txBody>
      </p:sp>
    </p:spTree>
    <p:extLst>
      <p:ext uri="{BB962C8B-B14F-4D97-AF65-F5344CB8AC3E}">
        <p14:creationId xmlns:p14="http://schemas.microsoft.com/office/powerpoint/2010/main" val="3420778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251E82-938D-41DB-8108-979228D8872A}" type="slidenum">
              <a:rPr lang="en-US" smtClean="0"/>
              <a:t>1</a:t>
            </a:fld>
            <a:endParaRPr lang="en-US"/>
          </a:p>
        </p:txBody>
      </p:sp>
    </p:spTree>
    <p:extLst>
      <p:ext uri="{BB962C8B-B14F-4D97-AF65-F5344CB8AC3E}">
        <p14:creationId xmlns:p14="http://schemas.microsoft.com/office/powerpoint/2010/main" val="2734187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10</a:t>
            </a:fld>
            <a:endParaRPr lang="en-US"/>
          </a:p>
        </p:txBody>
      </p:sp>
    </p:spTree>
    <p:extLst>
      <p:ext uri="{BB962C8B-B14F-4D97-AF65-F5344CB8AC3E}">
        <p14:creationId xmlns:p14="http://schemas.microsoft.com/office/powerpoint/2010/main" val="3028236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11</a:t>
            </a:fld>
            <a:endParaRPr lang="en-US"/>
          </a:p>
        </p:txBody>
      </p:sp>
    </p:spTree>
    <p:extLst>
      <p:ext uri="{BB962C8B-B14F-4D97-AF65-F5344CB8AC3E}">
        <p14:creationId xmlns:p14="http://schemas.microsoft.com/office/powerpoint/2010/main" val="3017704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12</a:t>
            </a:fld>
            <a:endParaRPr lang="en-US"/>
          </a:p>
        </p:txBody>
      </p:sp>
    </p:spTree>
    <p:extLst>
      <p:ext uri="{BB962C8B-B14F-4D97-AF65-F5344CB8AC3E}">
        <p14:creationId xmlns:p14="http://schemas.microsoft.com/office/powerpoint/2010/main" val="2504136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a:lstStyle/>
          <a:p>
            <a:fld id="{D5AE5E0B-7E1D-4673-BFD2-F945E8C0897F}" type="slidenum">
              <a:rPr lang="en-US"/>
              <a:pPr/>
              <a:t>13</a:t>
            </a:fld>
            <a:endParaRPr lang="en-US" dirty="0"/>
          </a:p>
        </p:txBody>
      </p:sp>
      <p:sp>
        <p:nvSpPr>
          <p:cNvPr id="204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4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b="1" dirty="0" smtClean="0"/>
          </a:p>
        </p:txBody>
      </p:sp>
    </p:spTree>
    <p:extLst>
      <p:ext uri="{BB962C8B-B14F-4D97-AF65-F5344CB8AC3E}">
        <p14:creationId xmlns:p14="http://schemas.microsoft.com/office/powerpoint/2010/main" val="4211047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2</a:t>
            </a:fld>
            <a:endParaRPr lang="en-US"/>
          </a:p>
        </p:txBody>
      </p:sp>
    </p:spTree>
    <p:extLst>
      <p:ext uri="{BB962C8B-B14F-4D97-AF65-F5344CB8AC3E}">
        <p14:creationId xmlns:p14="http://schemas.microsoft.com/office/powerpoint/2010/main" val="389230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3</a:t>
            </a:fld>
            <a:endParaRPr lang="en-US"/>
          </a:p>
        </p:txBody>
      </p:sp>
    </p:spTree>
    <p:extLst>
      <p:ext uri="{BB962C8B-B14F-4D97-AF65-F5344CB8AC3E}">
        <p14:creationId xmlns:p14="http://schemas.microsoft.com/office/powerpoint/2010/main" val="3985011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4</a:t>
            </a:fld>
            <a:endParaRPr lang="en-US"/>
          </a:p>
        </p:txBody>
      </p:sp>
    </p:spTree>
    <p:extLst>
      <p:ext uri="{BB962C8B-B14F-4D97-AF65-F5344CB8AC3E}">
        <p14:creationId xmlns:p14="http://schemas.microsoft.com/office/powerpoint/2010/main" val="992821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5</a:t>
            </a:fld>
            <a:endParaRPr lang="en-US"/>
          </a:p>
        </p:txBody>
      </p:sp>
    </p:spTree>
    <p:extLst>
      <p:ext uri="{BB962C8B-B14F-4D97-AF65-F5344CB8AC3E}">
        <p14:creationId xmlns:p14="http://schemas.microsoft.com/office/powerpoint/2010/main" val="3921929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6</a:t>
            </a:fld>
            <a:endParaRPr lang="en-US"/>
          </a:p>
        </p:txBody>
      </p:sp>
    </p:spTree>
    <p:extLst>
      <p:ext uri="{BB962C8B-B14F-4D97-AF65-F5344CB8AC3E}">
        <p14:creationId xmlns:p14="http://schemas.microsoft.com/office/powerpoint/2010/main" val="2075074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7</a:t>
            </a:fld>
            <a:endParaRPr lang="en-US"/>
          </a:p>
        </p:txBody>
      </p:sp>
    </p:spTree>
    <p:extLst>
      <p:ext uri="{BB962C8B-B14F-4D97-AF65-F5344CB8AC3E}">
        <p14:creationId xmlns:p14="http://schemas.microsoft.com/office/powerpoint/2010/main" val="1120549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8</a:t>
            </a:fld>
            <a:endParaRPr lang="en-US"/>
          </a:p>
        </p:txBody>
      </p:sp>
    </p:spTree>
    <p:extLst>
      <p:ext uri="{BB962C8B-B14F-4D97-AF65-F5344CB8AC3E}">
        <p14:creationId xmlns:p14="http://schemas.microsoft.com/office/powerpoint/2010/main" val="247329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aseline="0" dirty="0" smtClean="0"/>
          </a:p>
        </p:txBody>
      </p:sp>
      <p:sp>
        <p:nvSpPr>
          <p:cNvPr id="4" name="Slide Number Placeholder 3"/>
          <p:cNvSpPr>
            <a:spLocks noGrp="1"/>
          </p:cNvSpPr>
          <p:nvPr>
            <p:ph type="sldNum" sz="quarter" idx="10"/>
          </p:nvPr>
        </p:nvSpPr>
        <p:spPr/>
        <p:txBody>
          <a:bodyPr/>
          <a:lstStyle/>
          <a:p>
            <a:fld id="{85251E82-938D-41DB-8108-979228D8872A}" type="slidenum">
              <a:rPr lang="en-US" smtClean="0"/>
              <a:t>9</a:t>
            </a:fld>
            <a:endParaRPr lang="en-US"/>
          </a:p>
        </p:txBody>
      </p:sp>
    </p:spTree>
    <p:extLst>
      <p:ext uri="{BB962C8B-B14F-4D97-AF65-F5344CB8AC3E}">
        <p14:creationId xmlns:p14="http://schemas.microsoft.com/office/powerpoint/2010/main" val="419239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200" y="2819399"/>
            <a:ext cx="7772400" cy="685801"/>
          </a:xfrm>
        </p:spPr>
        <p:txBody>
          <a:bodyPr>
            <a:normAutofit/>
          </a:bodyPr>
          <a:lstStyle>
            <a:lvl1pPr>
              <a:defRPr sz="3600" b="0">
                <a:solidFill>
                  <a:schemeClr val="tx1"/>
                </a:solidFill>
                <a:latin typeface="BreuerText-Regular"/>
                <a:cs typeface="BreuerText-Regula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24000" y="3843200"/>
            <a:ext cx="4114800" cy="1295400"/>
          </a:xfrm>
        </p:spPr>
        <p:txBody>
          <a:bodyPr anchor="ctr" anchorCtr="0">
            <a:normAutofit/>
          </a:bodyPr>
          <a:lstStyle>
            <a:lvl1pPr marL="0" indent="0" algn="l">
              <a:buNone/>
              <a:defRPr sz="2200" b="0" i="0">
                <a:solidFill>
                  <a:schemeClr val="bg1"/>
                </a:solidFill>
                <a:latin typeface="BreuerText-Regular"/>
                <a:cs typeface="BreuerText-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6" name="Picture 5" descr="Title-Icons-FA.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1900" y="2349680"/>
            <a:ext cx="2778760" cy="502920"/>
          </a:xfrm>
          <a:prstGeom prst="rect">
            <a:avLst/>
          </a:prstGeom>
        </p:spPr>
      </p:pic>
      <p:sp>
        <p:nvSpPr>
          <p:cNvPr id="9" name="Text Placeholder 8"/>
          <p:cNvSpPr>
            <a:spLocks noGrp="1"/>
          </p:cNvSpPr>
          <p:nvPr>
            <p:ph type="body" sz="quarter" idx="12" hasCustomPrompt="1"/>
          </p:nvPr>
        </p:nvSpPr>
        <p:spPr>
          <a:xfrm>
            <a:off x="411480" y="6629400"/>
            <a:ext cx="2133600" cy="228600"/>
          </a:xfrm>
        </p:spPr>
        <p:txBody>
          <a:bodyPr/>
          <a:lstStyle>
            <a:lvl1pPr marL="0" indent="0">
              <a:buFontTx/>
              <a:buNone/>
              <a:defRPr sz="700"/>
            </a:lvl1pPr>
          </a:lstStyle>
          <a:p>
            <a:r>
              <a:rPr lang="en-US" dirty="0" smtClean="0"/>
              <a:t>Copyright © 2016 </a:t>
            </a:r>
            <a:r>
              <a:rPr lang="en-US" dirty="0" err="1" smtClean="0"/>
              <a:t>Prometrc</a:t>
            </a:r>
            <a:r>
              <a:rPr lang="en-US" dirty="0" smtClean="0"/>
              <a:t>. All rights reserved.</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General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200" y="274638"/>
            <a:ext cx="6096000" cy="792162"/>
          </a:xfrm>
        </p:spPr>
        <p:txBody>
          <a:bodyPr/>
          <a:lstStyle/>
          <a:p>
            <a:r>
              <a:rPr lang="en-US" dirty="0" smtClean="0"/>
              <a:t>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68F04F4A-9B62-4E2F-8EBB-28417026AC9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eneral with Subhea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200" y="274638"/>
            <a:ext cx="6096000" cy="563562"/>
          </a:xfrm>
        </p:spPr>
        <p:txBody>
          <a:bodyPr/>
          <a:lstStyle/>
          <a:p>
            <a:r>
              <a:rPr lang="en-US" dirty="0" smtClean="0"/>
              <a:t>MASTER TITLE STYLE</a:t>
            </a:r>
            <a:endParaRPr lang="en-US" dirty="0"/>
          </a:p>
        </p:txBody>
      </p:sp>
      <p:sp>
        <p:nvSpPr>
          <p:cNvPr id="3" name="Content Placeholder 2"/>
          <p:cNvSpPr>
            <a:spLocks noGrp="1"/>
          </p:cNvSpPr>
          <p:nvPr>
            <p:ph idx="1"/>
          </p:nvPr>
        </p:nvSpPr>
        <p:spPr>
          <a:xfrm>
            <a:off x="407400" y="1570037"/>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68F04F4A-9B62-4E2F-8EBB-28417026AC91}" type="slidenum">
              <a:rPr lang="en-US" smtClean="0"/>
              <a:t>‹#›</a:t>
            </a:fld>
            <a:endParaRPr lang="en-US"/>
          </a:p>
        </p:txBody>
      </p:sp>
      <p:sp>
        <p:nvSpPr>
          <p:cNvPr id="7" name="Title 1"/>
          <p:cNvSpPr txBox="1">
            <a:spLocks/>
          </p:cNvSpPr>
          <p:nvPr userDrawn="1"/>
        </p:nvSpPr>
        <p:spPr>
          <a:xfrm>
            <a:off x="414200" y="737100"/>
            <a:ext cx="6096000" cy="533400"/>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2800" b="0" kern="1200">
                <a:solidFill>
                  <a:srgbClr val="000000"/>
                </a:solidFill>
                <a:latin typeface="+mj-lt"/>
                <a:ea typeface="+mj-ea"/>
                <a:cs typeface="+mj-cs"/>
              </a:defRPr>
            </a:lvl1pPr>
          </a:lstStyle>
          <a:p>
            <a:r>
              <a:rPr lang="en-US" sz="2200" dirty="0" smtClean="0">
                <a:solidFill>
                  <a:srgbClr val="7BBE30"/>
                </a:solidFill>
              </a:rPr>
              <a:t>Master Title Style</a:t>
            </a:r>
            <a:endParaRPr lang="en-US" sz="2200" dirty="0">
              <a:solidFill>
                <a:srgbClr val="7BBE30"/>
              </a:solidFill>
            </a:endParaRPr>
          </a:p>
        </p:txBody>
      </p:sp>
      <p:sp>
        <p:nvSpPr>
          <p:cNvPr id="8" name="Text Placeholder 8"/>
          <p:cNvSpPr>
            <a:spLocks noGrp="1"/>
          </p:cNvSpPr>
          <p:nvPr>
            <p:ph type="body" sz="quarter" idx="13" hasCustomPrompt="1"/>
          </p:nvPr>
        </p:nvSpPr>
        <p:spPr>
          <a:xfrm>
            <a:off x="411480" y="6629400"/>
            <a:ext cx="2133600" cy="228600"/>
          </a:xfrm>
        </p:spPr>
        <p:txBody>
          <a:bodyPr/>
          <a:lstStyle>
            <a:lvl1pPr marL="0" indent="0">
              <a:buFontTx/>
              <a:buNone/>
              <a:defRPr sz="700"/>
            </a:lvl1pPr>
          </a:lstStyle>
          <a:p>
            <a:r>
              <a:rPr lang="en-US" dirty="0" smtClean="0"/>
              <a:t>Copyright © 2016 </a:t>
            </a:r>
            <a:r>
              <a:rPr lang="en-US" dirty="0" err="1" smtClean="0"/>
              <a:t>Prometrc</a:t>
            </a:r>
            <a:r>
              <a:rPr lang="en-US" dirty="0" smtClean="0"/>
              <a:t>. All rights reserved.</a:t>
            </a:r>
            <a:endParaRPr lang="en-US" dirty="0"/>
          </a:p>
        </p:txBody>
      </p:sp>
    </p:spTree>
    <p:extLst>
      <p:ext uri="{BB962C8B-B14F-4D97-AF65-F5344CB8AC3E}">
        <p14:creationId xmlns:p14="http://schemas.microsoft.com/office/powerpoint/2010/main" val="75684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Slide">
    <p:spTree>
      <p:nvGrpSpPr>
        <p:cNvPr id="1" name=""/>
        <p:cNvGrpSpPr/>
        <p:nvPr/>
      </p:nvGrpSpPr>
      <p:grpSpPr>
        <a:xfrm>
          <a:off x="0" y="0"/>
          <a:ext cx="0" cy="0"/>
          <a:chOff x="0" y="0"/>
          <a:chExt cx="0" cy="0"/>
        </a:xfrm>
      </p:grpSpPr>
      <p:sp>
        <p:nvSpPr>
          <p:cNvPr id="2" name="Title 1"/>
          <p:cNvSpPr>
            <a:spLocks noGrp="1"/>
          </p:cNvSpPr>
          <p:nvPr>
            <p:ph type="title"/>
          </p:nvPr>
        </p:nvSpPr>
        <p:spPr>
          <a:xfrm>
            <a:off x="722313" y="3100387"/>
            <a:ext cx="7772400" cy="1362075"/>
          </a:xfrm>
        </p:spPr>
        <p:txBody>
          <a:bodyPr anchor="t">
            <a:normAutofit/>
          </a:bodyPr>
          <a:lstStyle>
            <a:lvl1pPr algn="l">
              <a:defRPr sz="3200" b="0"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524000"/>
            <a:ext cx="7772400" cy="1500187"/>
          </a:xfrm>
        </p:spPr>
        <p:txBody>
          <a:bodyPr anchor="b">
            <a:normAutofit/>
          </a:bodyPr>
          <a:lstStyle>
            <a:lvl1pPr marL="0" indent="0">
              <a:buNone/>
              <a:defRPr sz="2400">
                <a:solidFill>
                  <a:srgbClr val="7BBE3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lvl1pPr>
              <a:defRPr>
                <a:solidFill>
                  <a:srgbClr val="7BBE30"/>
                </a:solidFill>
              </a:defRPr>
            </a:lvl1pPr>
          </a:lstStyle>
          <a:p>
            <a:fld id="{68F04F4A-9B62-4E2F-8EBB-28417026AC91}" type="slidenum">
              <a:rPr lang="en-US" smtClean="0"/>
              <a:pPr/>
              <a:t>‹#›</a:t>
            </a:fld>
            <a:endParaRPr lang="en-US" dirty="0"/>
          </a:p>
        </p:txBody>
      </p:sp>
      <p:sp>
        <p:nvSpPr>
          <p:cNvPr id="7" name="Text Placeholder 8"/>
          <p:cNvSpPr>
            <a:spLocks noGrp="1"/>
          </p:cNvSpPr>
          <p:nvPr>
            <p:ph type="body" sz="quarter" idx="13" hasCustomPrompt="1"/>
          </p:nvPr>
        </p:nvSpPr>
        <p:spPr>
          <a:xfrm>
            <a:off x="411480" y="6629400"/>
            <a:ext cx="2133600" cy="228600"/>
          </a:xfrm>
        </p:spPr>
        <p:txBody>
          <a:bodyPr/>
          <a:lstStyle>
            <a:lvl1pPr marL="0" indent="0">
              <a:buFontTx/>
              <a:buNone/>
              <a:defRPr sz="700"/>
            </a:lvl1pPr>
          </a:lstStyle>
          <a:p>
            <a:r>
              <a:rPr lang="en-US" dirty="0" smtClean="0"/>
              <a:t>Copyright © 2016 </a:t>
            </a:r>
            <a:r>
              <a:rPr lang="en-US" dirty="0" err="1" smtClean="0"/>
              <a:t>Prometrc</a:t>
            </a:r>
            <a:r>
              <a:rPr lang="en-US" dirty="0" smtClean="0"/>
              <a:t>. All rights reserved.</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8F04F4A-9B62-4E2F-8EBB-28417026AC91}" type="slidenum">
              <a:rPr lang="en-US" smtClean="0"/>
              <a:t>‹#›</a:t>
            </a:fld>
            <a:endParaRPr lang="en-US"/>
          </a:p>
        </p:txBody>
      </p:sp>
      <p:sp>
        <p:nvSpPr>
          <p:cNvPr id="6" name="Title 1"/>
          <p:cNvSpPr>
            <a:spLocks noGrp="1"/>
          </p:cNvSpPr>
          <p:nvPr>
            <p:ph type="title" hasCustomPrompt="1"/>
          </p:nvPr>
        </p:nvSpPr>
        <p:spPr>
          <a:xfrm>
            <a:off x="414200" y="274638"/>
            <a:ext cx="6096000" cy="792162"/>
          </a:xfrm>
        </p:spPr>
        <p:txBody>
          <a:bodyPr/>
          <a:lstStyle/>
          <a:p>
            <a:r>
              <a:rPr lang="en-US" dirty="0" smtClean="0"/>
              <a:t>MASTER TITLE STYLE</a:t>
            </a:r>
            <a:endParaRPr lang="en-US" dirty="0"/>
          </a:p>
        </p:txBody>
      </p:sp>
      <p:sp>
        <p:nvSpPr>
          <p:cNvPr id="7" name="Text Placeholder 8"/>
          <p:cNvSpPr>
            <a:spLocks noGrp="1"/>
          </p:cNvSpPr>
          <p:nvPr>
            <p:ph type="body" sz="quarter" idx="13" hasCustomPrompt="1"/>
          </p:nvPr>
        </p:nvSpPr>
        <p:spPr>
          <a:xfrm>
            <a:off x="411480" y="6629400"/>
            <a:ext cx="2133600" cy="228600"/>
          </a:xfrm>
        </p:spPr>
        <p:txBody>
          <a:bodyPr/>
          <a:lstStyle>
            <a:lvl1pPr marL="0" indent="0">
              <a:buFontTx/>
              <a:buNone/>
              <a:defRPr sz="700"/>
            </a:lvl1pPr>
          </a:lstStyle>
          <a:p>
            <a:r>
              <a:rPr lang="en-US" dirty="0" smtClean="0"/>
              <a:t>Copyright © 2016 </a:t>
            </a:r>
            <a:r>
              <a:rPr lang="en-US" dirty="0" err="1" smtClean="0"/>
              <a:t>Prometrc</a:t>
            </a:r>
            <a:r>
              <a:rPr lang="en-US" dirty="0" smtClean="0"/>
              <a:t>. All rights reserved.</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8F04F4A-9B62-4E2F-8EBB-28417026AC91}" type="slidenum">
              <a:rPr lang="en-US" smtClean="0"/>
              <a:t>‹#›</a:t>
            </a:fld>
            <a:endParaRPr lang="en-US"/>
          </a:p>
        </p:txBody>
      </p:sp>
      <p:sp>
        <p:nvSpPr>
          <p:cNvPr id="5" name="Text Placeholder 8"/>
          <p:cNvSpPr>
            <a:spLocks noGrp="1"/>
          </p:cNvSpPr>
          <p:nvPr>
            <p:ph type="body" sz="quarter" idx="13" hasCustomPrompt="1"/>
          </p:nvPr>
        </p:nvSpPr>
        <p:spPr>
          <a:xfrm>
            <a:off x="411480" y="6629400"/>
            <a:ext cx="2133600" cy="228600"/>
          </a:xfrm>
        </p:spPr>
        <p:txBody>
          <a:bodyPr/>
          <a:lstStyle>
            <a:lvl1pPr marL="0" indent="0">
              <a:buFontTx/>
              <a:buNone/>
              <a:defRPr sz="700"/>
            </a:lvl1pPr>
          </a:lstStyle>
          <a:p>
            <a:r>
              <a:rPr lang="en-US" dirty="0" smtClean="0"/>
              <a:t>Copyright © 2016 </a:t>
            </a:r>
            <a:r>
              <a:rPr lang="en-US" dirty="0" err="1" smtClean="0"/>
              <a:t>Prometrc</a:t>
            </a:r>
            <a:r>
              <a:rPr lang="en-US" dirty="0" smtClean="0"/>
              <a:t>. All rights reserved.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7400" y="274638"/>
            <a:ext cx="6096000" cy="792162"/>
          </a:xfrm>
          <a:prstGeom prst="rect">
            <a:avLst/>
          </a:prstGeom>
        </p:spPr>
        <p:txBody>
          <a:bodyPr vert="horz" lIns="91440" tIns="45720" rIns="91440" bIns="45720" rtlCol="0" anchor="t" anchorCtr="0">
            <a:noAutofit/>
          </a:bodyPr>
          <a:lstStyle/>
          <a:p>
            <a:r>
              <a:rPr lang="en-US" dirty="0" smtClean="0"/>
              <a:t>MASTER TITLE STYLE</a:t>
            </a:r>
            <a:endParaRPr lang="en-US" dirty="0"/>
          </a:p>
        </p:txBody>
      </p:sp>
      <p:sp>
        <p:nvSpPr>
          <p:cNvPr id="3" name="Text Placeholder 2"/>
          <p:cNvSpPr>
            <a:spLocks noGrp="1"/>
          </p:cNvSpPr>
          <p:nvPr>
            <p:ph type="body" idx="1"/>
          </p:nvPr>
        </p:nvSpPr>
        <p:spPr>
          <a:xfrm>
            <a:off x="407400" y="1219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15700" y="6584950"/>
            <a:ext cx="2133600" cy="273050"/>
          </a:xfrm>
          <a:prstGeom prst="rect">
            <a:avLst/>
          </a:prstGeom>
          <a:noFill/>
        </p:spPr>
        <p:txBody>
          <a:bodyPr vert="horz" lIns="91440" tIns="45720" rIns="91440" bIns="45720" rtlCol="0" anchor="ctr"/>
          <a:lstStyle>
            <a:lvl1pPr algn="l">
              <a:defRPr sz="700">
                <a:solidFill>
                  <a:schemeClr val="bg1">
                    <a:lumMod val="65000"/>
                  </a:schemeClr>
                </a:solidFill>
              </a:defRPr>
            </a:lvl1pPr>
          </a:lstStyle>
          <a:p>
            <a:r>
              <a:rPr lang="en-US" smtClean="0"/>
              <a:t>Copyright © 2016 Prometric. </a:t>
            </a:r>
            <a:r>
              <a:rPr lang="en-US" dirty="0" smtClean="0"/>
              <a:t>All rights reserved.</a:t>
            </a:r>
            <a:endParaRPr lang="en-US" dirty="0"/>
          </a:p>
        </p:txBody>
      </p:sp>
      <p:sp>
        <p:nvSpPr>
          <p:cNvPr id="6" name="Slide Number Placeholder 5"/>
          <p:cNvSpPr>
            <a:spLocks noGrp="1"/>
          </p:cNvSpPr>
          <p:nvPr>
            <p:ph type="sldNum" sz="quarter" idx="4"/>
          </p:nvPr>
        </p:nvSpPr>
        <p:spPr>
          <a:xfrm>
            <a:off x="8000999" y="6121675"/>
            <a:ext cx="982287" cy="365125"/>
          </a:xfrm>
          <a:prstGeom prst="rect">
            <a:avLst/>
          </a:prstGeom>
        </p:spPr>
        <p:txBody>
          <a:bodyPr vert="horz" lIns="91440" tIns="45720" rIns="91440" bIns="45720" rtlCol="0" anchor="ctr"/>
          <a:lstStyle>
            <a:lvl1pPr algn="r">
              <a:defRPr sz="1200">
                <a:solidFill>
                  <a:srgbClr val="7BBE30"/>
                </a:solidFill>
              </a:defRPr>
            </a:lvl1pPr>
          </a:lstStyle>
          <a:p>
            <a:fld id="{68F04F4A-9B62-4E2F-8EBB-28417026AC9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4" r:id="rId5"/>
    <p:sldLayoutId id="2147483655" r:id="rId6"/>
  </p:sldLayoutIdLst>
  <p:hf hdr="0" dt="0"/>
  <p:txStyles>
    <p:titleStyle>
      <a:lvl1pPr algn="l" defTabSz="914400" rtl="0" eaLnBrk="1" latinLnBrk="0" hangingPunct="1">
        <a:spcBef>
          <a:spcPct val="0"/>
        </a:spcBef>
        <a:buNone/>
        <a:defRPr sz="2800" b="0" kern="1200">
          <a:solidFill>
            <a:srgbClr val="000000"/>
          </a:solidFill>
          <a:latin typeface="+mj-lt"/>
          <a:ea typeface="+mj-ea"/>
          <a:cs typeface="+mj-cs"/>
        </a:defRPr>
      </a:lvl1pPr>
    </p:titleStyle>
    <p:bodyStyle>
      <a:lvl1pPr marL="342900" indent="-342900" algn="l" defTabSz="914400" rtl="0" eaLnBrk="1" latinLnBrk="0" hangingPunct="1">
        <a:spcBef>
          <a:spcPct val="20000"/>
        </a:spcBef>
        <a:buClr>
          <a:schemeClr val="tx2"/>
        </a:buClr>
        <a:buFont typeface="Arial" pitchFamily="34" charset="0"/>
        <a:buChar char="+"/>
        <a:defRPr sz="2000" kern="1200">
          <a:solidFill>
            <a:schemeClr val="tx1">
              <a:lumMod val="50000"/>
              <a:lumOff val="50000"/>
            </a:schemeClr>
          </a:solidFill>
          <a:latin typeface="+mn-lt"/>
          <a:ea typeface="+mn-ea"/>
          <a:cs typeface="+mn-cs"/>
        </a:defRPr>
      </a:lvl1pPr>
      <a:lvl2pPr marL="742950" indent="-285750" algn="l" defTabSz="914400" rtl="0" eaLnBrk="1" latinLnBrk="0" hangingPunct="1">
        <a:spcBef>
          <a:spcPct val="20000"/>
        </a:spcBef>
        <a:buFont typeface="Arial"/>
        <a:buChar char="•"/>
        <a:defRPr sz="2000" kern="1200">
          <a:solidFill>
            <a:srgbClr val="7F7F7F"/>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7F7F7F"/>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7F7F7F"/>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7F7F7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Innovation and Score </a:t>
            </a:r>
            <a:r>
              <a:rPr lang="en-US" b="1" dirty="0" smtClean="0"/>
              <a:t>Reporting</a:t>
            </a:r>
            <a:endParaRPr lang="en-US" dirty="0"/>
          </a:p>
        </p:txBody>
      </p:sp>
      <p:sp>
        <p:nvSpPr>
          <p:cNvPr id="3" name="Subtitle 2"/>
          <p:cNvSpPr>
            <a:spLocks noGrp="1"/>
          </p:cNvSpPr>
          <p:nvPr>
            <p:ph type="subTitle" idx="1"/>
          </p:nvPr>
        </p:nvSpPr>
        <p:spPr>
          <a:xfrm>
            <a:off x="424000" y="3843200"/>
            <a:ext cx="7762600" cy="1295400"/>
          </a:xfrm>
        </p:spPr>
        <p:txBody>
          <a:bodyPr/>
          <a:lstStyle/>
          <a:p>
            <a:r>
              <a:rPr lang="en-US" b="1" dirty="0"/>
              <a:t>Going Beyond the Passing Status</a:t>
            </a:r>
            <a:endParaRPr 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Title 1"/>
          <p:cNvSpPr txBox="1">
            <a:spLocks/>
          </p:cNvSpPr>
          <p:nvPr/>
        </p:nvSpPr>
        <p:spPr>
          <a:xfrm>
            <a:off x="5715000" y="5562600"/>
            <a:ext cx="3276600" cy="685801"/>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sz="3600" b="0" kern="1200">
                <a:solidFill>
                  <a:schemeClr val="tx1"/>
                </a:solidFill>
                <a:latin typeface="BreuerText-Regular"/>
                <a:ea typeface="+mj-ea"/>
                <a:cs typeface="BreuerText-Regular"/>
              </a:defRPr>
            </a:lvl1pPr>
          </a:lstStyle>
          <a:p>
            <a:pPr algn="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17 November 2017</a:t>
            </a:r>
            <a:endParaRPr 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42866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200" y="427038"/>
            <a:ext cx="6824800" cy="792162"/>
          </a:xfrm>
        </p:spPr>
        <p:txBody>
          <a:bodyPr>
            <a:normAutofit fontScale="90000"/>
          </a:bodyPr>
          <a:lstStyle/>
          <a:p>
            <a:r>
              <a:rPr lang="en-US" sz="2400" smtClean="0">
                <a:solidFill>
                  <a:schemeClr val="tx2"/>
                </a:solidFill>
              </a:rPr>
              <a:t>Developing Innovative and Effective Score Reports</a:t>
            </a:r>
            <a:endParaRPr lang="en-US" sz="2400" dirty="0">
              <a:solidFill>
                <a:schemeClr val="tx2"/>
              </a:solidFill>
            </a:endParaRPr>
          </a:p>
        </p:txBody>
      </p:sp>
      <p:sp>
        <p:nvSpPr>
          <p:cNvPr id="3" name="Content Placeholder 2"/>
          <p:cNvSpPr>
            <a:spLocks noGrp="1"/>
          </p:cNvSpPr>
          <p:nvPr>
            <p:ph idx="1"/>
          </p:nvPr>
        </p:nvSpPr>
        <p:spPr>
          <a:xfrm>
            <a:off x="422306" y="980800"/>
            <a:ext cx="8229600" cy="5191400"/>
          </a:xfrm>
        </p:spPr>
        <p:txBody>
          <a:bodyPr>
            <a:normAutofit/>
          </a:bodyPr>
          <a:lstStyle/>
          <a:p>
            <a:pPr>
              <a:spcBef>
                <a:spcPts val="600"/>
              </a:spcBef>
              <a:spcAft>
                <a:spcPts val="600"/>
              </a:spcAft>
            </a:pPr>
            <a:r>
              <a:rPr lang="en-US" dirty="0" smtClean="0">
                <a:solidFill>
                  <a:schemeClr val="tx1"/>
                </a:solidFill>
              </a:rPr>
              <a:t>Unambiguous and easily understood feedback</a:t>
            </a:r>
          </a:p>
          <a:p>
            <a:pPr marL="0" indent="0">
              <a:spcBef>
                <a:spcPts val="600"/>
              </a:spcBef>
              <a:spcAft>
                <a:spcPts val="600"/>
              </a:spcAft>
              <a:buNone/>
            </a:pPr>
            <a:endParaRPr lang="en-US" dirty="0">
              <a:solidFill>
                <a:schemeClr val="tx1"/>
              </a:solidFill>
            </a:endParaRPr>
          </a:p>
          <a:p>
            <a:pPr marL="457200" lvl="1" indent="0">
              <a:spcBef>
                <a:spcPts val="1200"/>
              </a:spcBef>
              <a:spcAft>
                <a:spcPts val="600"/>
              </a:spcAft>
              <a:buNone/>
            </a:pPr>
            <a:endParaRPr lang="en-US" dirty="0">
              <a:solidFill>
                <a:schemeClr val="tx1"/>
              </a:solidFill>
            </a:endParaRPr>
          </a:p>
          <a:p>
            <a:pPr marL="457200" lvl="1" indent="0">
              <a:spcBef>
                <a:spcPts val="600"/>
              </a:spcBef>
              <a:spcAft>
                <a:spcPts val="600"/>
              </a:spcAft>
              <a:buNone/>
            </a:pPr>
            <a:endParaRPr lang="en-US" dirty="0">
              <a:solidFill>
                <a:schemeClr val="tx1"/>
              </a:solidFill>
            </a:endParaRPr>
          </a:p>
          <a:p>
            <a:pPr>
              <a:spcBef>
                <a:spcPts val="600"/>
              </a:spcBef>
              <a:spcAft>
                <a:spcPts val="600"/>
              </a:spcAft>
            </a:pPr>
            <a:endParaRPr lang="en-IE" dirty="0">
              <a:solidFill>
                <a:schemeClr val="tx1"/>
              </a:solidFill>
            </a:endParaRPr>
          </a:p>
          <a:p>
            <a:endParaRPr lang="en-IE" dirty="0">
              <a:solidFill>
                <a:schemeClr val="tx1"/>
              </a:solidFill>
            </a:endParaRPr>
          </a:p>
          <a:p>
            <a:endParaRPr lang="en-IE" dirty="0" smtClean="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68F04F4A-9B62-4E2F-8EBB-28417026AC91}" type="slidenum">
              <a:rPr lang="en-US" smtClean="0"/>
              <a:pPr/>
              <a:t>10</a:t>
            </a:fld>
            <a:endParaRPr lang="en-US" dirty="0"/>
          </a:p>
        </p:txBody>
      </p:sp>
      <p:sp>
        <p:nvSpPr>
          <p:cNvPr id="21" name="Oval 20"/>
          <p:cNvSpPr/>
          <p:nvPr/>
        </p:nvSpPr>
        <p:spPr>
          <a:xfrm>
            <a:off x="2590800" y="2090636"/>
            <a:ext cx="3352800" cy="320040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Alternate Process 4"/>
          <p:cNvSpPr/>
          <p:nvPr/>
        </p:nvSpPr>
        <p:spPr>
          <a:xfrm>
            <a:off x="3324075" y="1644220"/>
            <a:ext cx="1600200" cy="741638"/>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Personalize</a:t>
            </a:r>
            <a:endParaRPr lang="en-US" sz="1400" b="1" dirty="0">
              <a:solidFill>
                <a:schemeClr val="tx1"/>
              </a:solidFill>
            </a:endParaRPr>
          </a:p>
        </p:txBody>
      </p:sp>
      <p:sp>
        <p:nvSpPr>
          <p:cNvPr id="6" name="Flowchart: Alternate Process 5"/>
          <p:cNvSpPr/>
          <p:nvPr/>
        </p:nvSpPr>
        <p:spPr>
          <a:xfrm>
            <a:off x="4924275" y="2745489"/>
            <a:ext cx="1600200" cy="762000"/>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Familiar </a:t>
            </a:r>
          </a:p>
          <a:p>
            <a:pPr algn="ctr"/>
            <a:r>
              <a:rPr lang="en-US" sz="1400" b="1" dirty="0">
                <a:solidFill>
                  <a:schemeClr val="tx1"/>
                </a:solidFill>
              </a:rPr>
              <a:t>Terms</a:t>
            </a:r>
          </a:p>
        </p:txBody>
      </p:sp>
      <p:sp>
        <p:nvSpPr>
          <p:cNvPr id="9" name="Flowchart: Alternate Process 8"/>
          <p:cNvSpPr/>
          <p:nvPr/>
        </p:nvSpPr>
        <p:spPr>
          <a:xfrm>
            <a:off x="1905000" y="2829128"/>
            <a:ext cx="1600200" cy="752272"/>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Summarize</a:t>
            </a:r>
            <a:endParaRPr lang="en-US" sz="1400" b="1" dirty="0">
              <a:solidFill>
                <a:schemeClr val="tx1"/>
              </a:solidFill>
            </a:endParaRPr>
          </a:p>
        </p:txBody>
      </p:sp>
      <p:sp>
        <p:nvSpPr>
          <p:cNvPr id="16" name="Flowchart: Alternate Process 15"/>
          <p:cNvSpPr/>
          <p:nvPr/>
        </p:nvSpPr>
        <p:spPr>
          <a:xfrm>
            <a:off x="1981200" y="4038600"/>
            <a:ext cx="1600200" cy="762000"/>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Group</a:t>
            </a:r>
            <a:endParaRPr lang="en-US" sz="1400" b="1" dirty="0">
              <a:solidFill>
                <a:schemeClr val="tx1"/>
              </a:solidFill>
            </a:endParaRPr>
          </a:p>
        </p:txBody>
      </p:sp>
      <p:sp>
        <p:nvSpPr>
          <p:cNvPr id="17" name="Flowchart: Alternate Process 16"/>
          <p:cNvSpPr/>
          <p:nvPr/>
        </p:nvSpPr>
        <p:spPr>
          <a:xfrm>
            <a:off x="4648200" y="4038600"/>
            <a:ext cx="1600200" cy="762000"/>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smtClean="0">
              <a:solidFill>
                <a:schemeClr val="tx1"/>
              </a:solidFill>
            </a:endParaRPr>
          </a:p>
          <a:p>
            <a:pPr algn="ctr"/>
            <a:r>
              <a:rPr lang="en-US" sz="1400" b="1" dirty="0" smtClean="0">
                <a:solidFill>
                  <a:schemeClr val="tx1"/>
                </a:solidFill>
              </a:rPr>
              <a:t>Various Representation</a:t>
            </a:r>
            <a:endParaRPr lang="en-US" sz="1400" b="1" dirty="0">
              <a:solidFill>
                <a:schemeClr val="tx1"/>
              </a:solidFill>
            </a:endParaRPr>
          </a:p>
        </p:txBody>
      </p:sp>
      <p:sp>
        <p:nvSpPr>
          <p:cNvPr id="11" name="Flowchart: Alternate Process 10"/>
          <p:cNvSpPr/>
          <p:nvPr/>
        </p:nvSpPr>
        <p:spPr>
          <a:xfrm>
            <a:off x="3429000" y="5029200"/>
            <a:ext cx="1600200" cy="741638"/>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Minimalism</a:t>
            </a:r>
            <a:endParaRPr lang="en-US" sz="1400" b="1" dirty="0">
              <a:solidFill>
                <a:schemeClr val="tx1"/>
              </a:solidFill>
            </a:endParaRPr>
          </a:p>
        </p:txBody>
      </p:sp>
    </p:spTree>
    <p:extLst>
      <p:ext uri="{BB962C8B-B14F-4D97-AF65-F5344CB8AC3E}">
        <p14:creationId xmlns:p14="http://schemas.microsoft.com/office/powerpoint/2010/main" val="185064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 grpId="0" animBg="1"/>
      <p:bldP spid="6" grpId="0" animBg="1"/>
      <p:bldP spid="9" grpId="0" animBg="1"/>
      <p:bldP spid="16" grpId="0" animBg="1"/>
      <p:bldP spid="17"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200" y="427038"/>
            <a:ext cx="7053400" cy="792162"/>
          </a:xfrm>
        </p:spPr>
        <p:txBody>
          <a:bodyPr>
            <a:normAutofit fontScale="90000"/>
          </a:bodyPr>
          <a:lstStyle/>
          <a:p>
            <a:r>
              <a:rPr lang="en-US" sz="2400" dirty="0" smtClean="0">
                <a:solidFill>
                  <a:schemeClr val="tx2"/>
                </a:solidFill>
              </a:rPr>
              <a:t>Developing Innovative and Effective Score Reports</a:t>
            </a:r>
            <a:endParaRPr lang="en-US" sz="2400" dirty="0">
              <a:solidFill>
                <a:schemeClr val="tx2"/>
              </a:solidFill>
            </a:endParaRPr>
          </a:p>
        </p:txBody>
      </p:sp>
      <p:sp>
        <p:nvSpPr>
          <p:cNvPr id="3" name="Content Placeholder 2"/>
          <p:cNvSpPr>
            <a:spLocks noGrp="1"/>
          </p:cNvSpPr>
          <p:nvPr>
            <p:ph idx="1"/>
          </p:nvPr>
        </p:nvSpPr>
        <p:spPr>
          <a:xfrm>
            <a:off x="752065" y="1219200"/>
            <a:ext cx="8229600" cy="533400"/>
          </a:xfrm>
        </p:spPr>
        <p:txBody>
          <a:bodyPr>
            <a:normAutofit/>
          </a:bodyPr>
          <a:lstStyle/>
          <a:p>
            <a:pPr marL="342900" lvl="1" indent="-342900">
              <a:spcBef>
                <a:spcPts val="600"/>
              </a:spcBef>
              <a:spcAft>
                <a:spcPts val="600"/>
              </a:spcAft>
              <a:buClr>
                <a:schemeClr val="tx2"/>
              </a:buClr>
              <a:buFont typeface="Arial" pitchFamily="34" charset="0"/>
              <a:buChar char="+"/>
            </a:pPr>
            <a:r>
              <a:rPr lang="en-US" dirty="0" smtClean="0">
                <a:solidFill>
                  <a:schemeClr val="tx1"/>
                </a:solidFill>
              </a:rPr>
              <a:t>Well-designed </a:t>
            </a:r>
            <a:r>
              <a:rPr lang="en-US" dirty="0">
                <a:solidFill>
                  <a:schemeClr val="tx1"/>
                </a:solidFill>
              </a:rPr>
              <a:t>interactive </a:t>
            </a:r>
            <a:r>
              <a:rPr lang="en-US" dirty="0" smtClean="0">
                <a:solidFill>
                  <a:schemeClr val="tx1"/>
                </a:solidFill>
              </a:rPr>
              <a:t>web-based </a:t>
            </a:r>
            <a:r>
              <a:rPr lang="en-US" dirty="0">
                <a:solidFill>
                  <a:schemeClr val="tx1"/>
                </a:solidFill>
              </a:rPr>
              <a:t>score reports </a:t>
            </a:r>
            <a:endParaRPr lang="en-US" dirty="0" smtClean="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68F04F4A-9B62-4E2F-8EBB-28417026AC91}" type="slidenum">
              <a:rPr lang="en-US" smtClean="0"/>
              <a:pPr/>
              <a:t>11</a:t>
            </a:fld>
            <a:endParaRPr lang="en-US" dirty="0"/>
          </a:p>
        </p:txBody>
      </p:sp>
      <p:sp>
        <p:nvSpPr>
          <p:cNvPr id="5" name="Rectangle 4"/>
          <p:cNvSpPr/>
          <p:nvPr/>
        </p:nvSpPr>
        <p:spPr>
          <a:xfrm>
            <a:off x="761999" y="1828800"/>
            <a:ext cx="7239000" cy="3185487"/>
          </a:xfrm>
          <a:prstGeom prst="rect">
            <a:avLst/>
          </a:prstGeom>
        </p:spPr>
        <p:txBody>
          <a:bodyPr wrap="square">
            <a:spAutoFit/>
          </a:bodyPr>
          <a:lstStyle/>
          <a:p>
            <a:pPr marL="742950" lvl="1" indent="-285750">
              <a:spcBef>
                <a:spcPts val="1200"/>
              </a:spcBef>
              <a:spcAft>
                <a:spcPts val="600"/>
              </a:spcAft>
              <a:buFont typeface="Arial" panose="020B0604020202020204" pitchFamily="34" charset="0"/>
              <a:buChar char="•"/>
            </a:pPr>
            <a:r>
              <a:rPr lang="en-US" dirty="0"/>
              <a:t>Capability to manage and organize large amounts of information</a:t>
            </a:r>
          </a:p>
          <a:p>
            <a:pPr marL="1200150" lvl="2" indent="-285750">
              <a:spcBef>
                <a:spcPts val="1200"/>
              </a:spcBef>
              <a:spcAft>
                <a:spcPts val="600"/>
              </a:spcAft>
              <a:buFont typeface="Arial" panose="020B0604020202020204" pitchFamily="34" charset="0"/>
              <a:buChar char="•"/>
            </a:pPr>
            <a:r>
              <a:rPr lang="en-US" dirty="0"/>
              <a:t>Choice of generating type of results and analyses</a:t>
            </a:r>
          </a:p>
          <a:p>
            <a:pPr marL="1200150" lvl="2" indent="-285750">
              <a:spcBef>
                <a:spcPts val="1200"/>
              </a:spcBef>
              <a:spcAft>
                <a:spcPts val="600"/>
              </a:spcAft>
              <a:buFont typeface="Arial" panose="020B0604020202020204" pitchFamily="34" charset="0"/>
              <a:buChar char="•"/>
            </a:pPr>
            <a:r>
              <a:rPr lang="en-US" dirty="0"/>
              <a:t>Drill down to provide more details </a:t>
            </a:r>
          </a:p>
          <a:p>
            <a:pPr marL="742950" lvl="1" indent="-285750">
              <a:spcBef>
                <a:spcPts val="1200"/>
              </a:spcBef>
              <a:spcAft>
                <a:spcPts val="600"/>
              </a:spcAft>
              <a:buFont typeface="Arial" panose="020B0604020202020204" pitchFamily="34" charset="0"/>
              <a:buChar char="•"/>
            </a:pPr>
            <a:r>
              <a:rPr lang="en-US" dirty="0"/>
              <a:t>Flexibility of presentation</a:t>
            </a:r>
          </a:p>
          <a:p>
            <a:pPr marL="742950" lvl="1" indent="-285750">
              <a:spcBef>
                <a:spcPts val="1200"/>
              </a:spcBef>
              <a:spcAft>
                <a:spcPts val="600"/>
              </a:spcAft>
              <a:buFont typeface="Arial" panose="020B0604020202020204" pitchFamily="34" charset="0"/>
              <a:buChar char="•"/>
            </a:pPr>
            <a:r>
              <a:rPr lang="en-US" dirty="0"/>
              <a:t>Use of multi-media and clickable resources</a:t>
            </a:r>
          </a:p>
          <a:p>
            <a:pPr marL="742950" lvl="1" indent="-285750">
              <a:spcBef>
                <a:spcPts val="1200"/>
              </a:spcBef>
              <a:spcAft>
                <a:spcPts val="600"/>
              </a:spcAft>
              <a:buFont typeface="Arial" panose="020B0604020202020204" pitchFamily="34" charset="0"/>
              <a:buChar char="•"/>
            </a:pPr>
            <a:r>
              <a:rPr lang="en-US" dirty="0"/>
              <a:t>Easily accessible and timely</a:t>
            </a:r>
          </a:p>
        </p:txBody>
      </p:sp>
    </p:spTree>
    <p:extLst>
      <p:ext uri="{BB962C8B-B14F-4D97-AF65-F5344CB8AC3E}">
        <p14:creationId xmlns:p14="http://schemas.microsoft.com/office/powerpoint/2010/main" val="640746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27038"/>
            <a:ext cx="7358200" cy="792162"/>
          </a:xfrm>
        </p:spPr>
        <p:txBody>
          <a:bodyPr>
            <a:normAutofit/>
          </a:bodyPr>
          <a:lstStyle/>
          <a:p>
            <a:r>
              <a:rPr lang="en-US" sz="2000" dirty="0">
                <a:solidFill>
                  <a:schemeClr val="tx2"/>
                </a:solidFill>
              </a:rPr>
              <a:t>Developing Innovative and Effective Score Reports</a:t>
            </a:r>
            <a:endParaRPr lang="en-US" sz="2200" dirty="0">
              <a:solidFill>
                <a:schemeClr val="tx2"/>
              </a:solidFill>
            </a:endParaRPr>
          </a:p>
        </p:txBody>
      </p:sp>
      <p:sp>
        <p:nvSpPr>
          <p:cNvPr id="3" name="Content Placeholder 2"/>
          <p:cNvSpPr>
            <a:spLocks noGrp="1"/>
          </p:cNvSpPr>
          <p:nvPr>
            <p:ph idx="1"/>
          </p:nvPr>
        </p:nvSpPr>
        <p:spPr>
          <a:xfrm>
            <a:off x="457200" y="1112837"/>
            <a:ext cx="8229600" cy="5191400"/>
          </a:xfrm>
        </p:spPr>
        <p:txBody>
          <a:bodyPr>
            <a:normAutofit/>
          </a:bodyPr>
          <a:lstStyle/>
          <a:p>
            <a:pPr marL="0" indent="0">
              <a:spcAft>
                <a:spcPts val="600"/>
              </a:spcAft>
              <a:buNone/>
            </a:pPr>
            <a:r>
              <a:rPr lang="en-US" dirty="0" smtClean="0">
                <a:solidFill>
                  <a:srgbClr val="7BBE30"/>
                </a:solidFill>
              </a:rPr>
              <a:t>+</a:t>
            </a:r>
            <a:r>
              <a:rPr lang="en-US" dirty="0" smtClean="0">
                <a:solidFill>
                  <a:schemeClr val="tx1"/>
                </a:solidFill>
              </a:rPr>
              <a:t> Systemic approach of developing effective score reports</a:t>
            </a:r>
            <a:endParaRPr lang="en-US" dirty="0">
              <a:solidFill>
                <a:schemeClr val="tx1"/>
              </a:solidFill>
            </a:endParaRPr>
          </a:p>
          <a:p>
            <a:pPr marL="0" indent="0">
              <a:spcAft>
                <a:spcPts val="600"/>
              </a:spcAft>
              <a:buNone/>
            </a:pPr>
            <a:r>
              <a:rPr lang="en-US" dirty="0">
                <a:solidFill>
                  <a:schemeClr val="tx1"/>
                </a:solidFill>
              </a:rPr>
              <a:t>	</a:t>
            </a:r>
          </a:p>
        </p:txBody>
      </p:sp>
      <p:sp>
        <p:nvSpPr>
          <p:cNvPr id="4" name="Slide Number Placeholder 3"/>
          <p:cNvSpPr>
            <a:spLocks noGrp="1"/>
          </p:cNvSpPr>
          <p:nvPr>
            <p:ph type="sldNum" sz="quarter" idx="12"/>
          </p:nvPr>
        </p:nvSpPr>
        <p:spPr/>
        <p:txBody>
          <a:bodyPr/>
          <a:lstStyle/>
          <a:p>
            <a:fld id="{68F04F4A-9B62-4E2F-8EBB-28417026AC91}" type="slidenum">
              <a:rPr lang="en-US" smtClean="0"/>
              <a:pPr/>
              <a:t>12</a:t>
            </a:fld>
            <a:endParaRPr lang="en-US" dirty="0"/>
          </a:p>
        </p:txBody>
      </p:sp>
      <p:grpSp>
        <p:nvGrpSpPr>
          <p:cNvPr id="12" name="Group 11"/>
          <p:cNvGrpSpPr/>
          <p:nvPr/>
        </p:nvGrpSpPr>
        <p:grpSpPr>
          <a:xfrm>
            <a:off x="990600" y="2057400"/>
            <a:ext cx="7255012" cy="3306763"/>
            <a:chOff x="990600" y="2332037"/>
            <a:chExt cx="7255012" cy="3306763"/>
          </a:xfrm>
        </p:grpSpPr>
        <p:graphicFrame>
          <p:nvGraphicFramePr>
            <p:cNvPr id="8" name="Content Placeholder 5"/>
            <p:cNvGraphicFramePr>
              <a:graphicFrameLocks/>
            </p:cNvGraphicFramePr>
            <p:nvPr>
              <p:extLst>
                <p:ext uri="{D42A27DB-BD31-4B8C-83A1-F6EECF244321}">
                  <p14:modId xmlns:p14="http://schemas.microsoft.com/office/powerpoint/2010/main" val="1970884536"/>
                </p:ext>
              </p:extLst>
            </p:nvPr>
          </p:nvGraphicFramePr>
          <p:xfrm>
            <a:off x="990600" y="2332037"/>
            <a:ext cx="7255012" cy="3306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5486400" y="4010362"/>
              <a:ext cx="1600200" cy="6858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Review</a:t>
              </a:r>
            </a:p>
            <a:p>
              <a:pPr algn="ctr"/>
              <a:r>
                <a:rPr lang="en-US" sz="1600" dirty="0">
                  <a:solidFill>
                    <a:schemeClr val="tx1"/>
                  </a:solidFill>
                </a:rPr>
                <a:t>r</a:t>
              </a:r>
              <a:r>
                <a:rPr lang="en-US" sz="1600" dirty="0" smtClean="0">
                  <a:solidFill>
                    <a:schemeClr val="tx1"/>
                  </a:solidFill>
                </a:rPr>
                <a:t>eport examples</a:t>
              </a:r>
              <a:endParaRPr lang="en-US" sz="1600" dirty="0">
                <a:solidFill>
                  <a:schemeClr val="tx1"/>
                </a:solidFill>
              </a:endParaRPr>
            </a:p>
          </p:txBody>
        </p:sp>
        <p:sp>
          <p:nvSpPr>
            <p:cNvPr id="6" name="Rounded Rectangle 5"/>
            <p:cNvSpPr/>
            <p:nvPr/>
          </p:nvSpPr>
          <p:spPr>
            <a:xfrm>
              <a:off x="2133600" y="4038600"/>
              <a:ext cx="1470498" cy="65756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Revise &amp; Redesign</a:t>
              </a:r>
              <a:endParaRPr lang="en-US" sz="1600" dirty="0">
                <a:solidFill>
                  <a:schemeClr val="tx1"/>
                </a:solidFill>
              </a:endParaRPr>
            </a:p>
          </p:txBody>
        </p:sp>
      </p:grpSp>
      <p:sp>
        <p:nvSpPr>
          <p:cNvPr id="11" name="TextBox 10"/>
          <p:cNvSpPr txBox="1"/>
          <p:nvPr/>
        </p:nvSpPr>
        <p:spPr>
          <a:xfrm>
            <a:off x="1447800" y="5562600"/>
            <a:ext cx="7162800" cy="338554"/>
          </a:xfrm>
          <a:prstGeom prst="rect">
            <a:avLst/>
          </a:prstGeom>
          <a:noFill/>
        </p:spPr>
        <p:txBody>
          <a:bodyPr wrap="square" rtlCol="0">
            <a:spAutoFit/>
          </a:bodyPr>
          <a:lstStyle/>
          <a:p>
            <a:r>
              <a:rPr lang="en-US" sz="1600" dirty="0" smtClean="0"/>
              <a:t>Score Report Development Model (Hambleton &amp; </a:t>
            </a:r>
            <a:r>
              <a:rPr lang="en-US" sz="1600" dirty="0" err="1" smtClean="0"/>
              <a:t>Zeinsky</a:t>
            </a:r>
            <a:r>
              <a:rPr lang="en-US" sz="1600" dirty="0" smtClean="0"/>
              <a:t>)</a:t>
            </a:r>
            <a:endParaRPr lang="en-US" sz="1600" dirty="0"/>
          </a:p>
        </p:txBody>
      </p:sp>
    </p:spTree>
    <p:extLst>
      <p:ext uri="{BB962C8B-B14F-4D97-AF65-F5344CB8AC3E}">
        <p14:creationId xmlns:p14="http://schemas.microsoft.com/office/powerpoint/2010/main" val="351065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133600" y="2971800"/>
            <a:ext cx="5638800" cy="792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000" b="1" noProof="0" dirty="0" smtClean="0">
                <a:solidFill>
                  <a:schemeClr val="tx2"/>
                </a:solidFill>
                <a:latin typeface="+mj-lt"/>
                <a:ea typeface="+mj-ea"/>
                <a:cs typeface="+mj-cs"/>
              </a:rPr>
              <a:t>Score reporting: A work in progress…</a:t>
            </a:r>
          </a:p>
        </p:txBody>
      </p:sp>
    </p:spTree>
    <p:extLst>
      <p:ext uri="{BB962C8B-B14F-4D97-AF65-F5344CB8AC3E}">
        <p14:creationId xmlns:p14="http://schemas.microsoft.com/office/powerpoint/2010/main" val="1019379778"/>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191400"/>
          </a:xfrm>
        </p:spPr>
        <p:txBody>
          <a:bodyPr>
            <a:normAutofit/>
          </a:bodyPr>
          <a:lstStyle/>
          <a:p>
            <a:pPr marL="457200" lvl="1" indent="0">
              <a:buNone/>
            </a:pPr>
            <a:endParaRPr lang="en-US" dirty="0" smtClean="0">
              <a:solidFill>
                <a:schemeClr val="tx1"/>
              </a:solidFill>
            </a:endParaRPr>
          </a:p>
          <a:p>
            <a:pPr marL="457200" lvl="1" indent="0">
              <a:buNone/>
            </a:pPr>
            <a:endParaRPr lang="en-US" dirty="0">
              <a:solidFill>
                <a:schemeClr val="tx1"/>
              </a:solidFill>
            </a:endParaRPr>
          </a:p>
          <a:p>
            <a:pPr marL="457200" lvl="1" indent="0">
              <a:buNone/>
            </a:pPr>
            <a:endParaRPr lang="en-US" dirty="0" smtClean="0">
              <a:solidFill>
                <a:schemeClr val="tx1"/>
              </a:solidFill>
            </a:endParaRPr>
          </a:p>
          <a:p>
            <a:pPr marL="457200" lvl="1" indent="0">
              <a:buNone/>
            </a:pPr>
            <a:endParaRPr lang="en-US" dirty="0">
              <a:solidFill>
                <a:schemeClr val="tx1"/>
              </a:solidFill>
            </a:endParaRPr>
          </a:p>
          <a:p>
            <a:pPr marL="457200" lvl="1" indent="0">
              <a:buNone/>
            </a:pPr>
            <a:r>
              <a:rPr lang="en-US" sz="4800" dirty="0" smtClean="0">
                <a:solidFill>
                  <a:schemeClr val="tx1"/>
                </a:solidFill>
              </a:rPr>
              <a:t>		</a:t>
            </a:r>
            <a:r>
              <a:rPr lang="en-US" sz="4800" dirty="0">
                <a:solidFill>
                  <a:schemeClr val="tx1"/>
                </a:solidFill>
              </a:rPr>
              <a:t> 	 </a:t>
            </a:r>
            <a:r>
              <a:rPr lang="en-US" sz="4800" dirty="0" smtClean="0">
                <a:solidFill>
                  <a:schemeClr val="tx1"/>
                </a:solidFill>
              </a:rPr>
              <a:t>       </a:t>
            </a:r>
            <a:r>
              <a:rPr lang="en-US" sz="1800" dirty="0" smtClean="0">
                <a:solidFill>
                  <a:schemeClr val="tx1"/>
                </a:solidFill>
              </a:rPr>
              <a:t>Information to be reported</a:t>
            </a:r>
            <a:endParaRPr lang="en-US" sz="1800" dirty="0">
              <a:solidFill>
                <a:schemeClr val="tx1"/>
              </a:solidFill>
            </a:endParaRPr>
          </a:p>
          <a:p>
            <a:endParaRPr lang="en-US" altLang="en-US" dirty="0" smtClean="0">
              <a:solidFill>
                <a:schemeClr val="tx1"/>
              </a:solidFill>
            </a:endParaRPr>
          </a:p>
          <a:p>
            <a:endParaRPr lang="en-IE" dirty="0" smtClean="0">
              <a:solidFill>
                <a:schemeClr val="tx1"/>
              </a:solidFill>
            </a:endParaRPr>
          </a:p>
          <a:p>
            <a:endParaRPr lang="en-IE" dirty="0">
              <a:solidFill>
                <a:schemeClr val="tx1"/>
              </a:solidFill>
            </a:endParaRPr>
          </a:p>
          <a:p>
            <a:endParaRPr lang="en-IE" dirty="0" smtClean="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68F04F4A-9B62-4E2F-8EBB-28417026AC91}" type="slidenum">
              <a:rPr lang="en-US" smtClean="0"/>
              <a:pPr/>
              <a:t>2</a:t>
            </a:fld>
            <a:endParaRPr lang="en-US" dirty="0"/>
          </a:p>
        </p:txBody>
      </p:sp>
      <p:sp>
        <p:nvSpPr>
          <p:cNvPr id="19" name="Flowchart: Delay 18"/>
          <p:cNvSpPr/>
          <p:nvPr/>
        </p:nvSpPr>
        <p:spPr>
          <a:xfrm flipH="1">
            <a:off x="1524000" y="1371600"/>
            <a:ext cx="1371600" cy="3429000"/>
          </a:xfrm>
          <a:prstGeom prst="flowChartDelay">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dirty="0" smtClean="0">
                <a:solidFill>
                  <a:schemeClr val="accent1"/>
                </a:solidFill>
              </a:rPr>
              <a:t>Effective Score Reporting</a:t>
            </a:r>
            <a:endParaRPr lang="en-US" sz="2400" dirty="0">
              <a:solidFill>
                <a:schemeClr val="accent1"/>
              </a:solidFill>
            </a:endParaRPr>
          </a:p>
        </p:txBody>
      </p:sp>
      <p:sp>
        <p:nvSpPr>
          <p:cNvPr id="20" name="Rectangle 19"/>
          <p:cNvSpPr/>
          <p:nvPr/>
        </p:nvSpPr>
        <p:spPr>
          <a:xfrm>
            <a:off x="2895600" y="1371600"/>
            <a:ext cx="4724400" cy="1143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smtClean="0">
                <a:solidFill>
                  <a:schemeClr val="tx2"/>
                </a:solidFill>
              </a:rPr>
              <a:t>Why</a:t>
            </a:r>
            <a:r>
              <a:rPr lang="en-US" dirty="0" smtClean="0"/>
              <a:t>          </a:t>
            </a:r>
          </a:p>
          <a:p>
            <a:pPr algn="r"/>
            <a:r>
              <a:rPr lang="en-US" dirty="0">
                <a:solidFill>
                  <a:schemeClr val="tx1"/>
                </a:solidFill>
              </a:rPr>
              <a:t> </a:t>
            </a:r>
            <a:r>
              <a:rPr lang="en-US" dirty="0" smtClean="0">
                <a:solidFill>
                  <a:schemeClr val="tx1"/>
                </a:solidFill>
              </a:rPr>
              <a:t>       Focus on score reporting</a:t>
            </a:r>
            <a:r>
              <a:rPr lang="en-US" dirty="0" smtClean="0"/>
              <a:t>    y</a:t>
            </a:r>
            <a:endParaRPr lang="en-US" dirty="0"/>
          </a:p>
        </p:txBody>
      </p:sp>
      <p:sp>
        <p:nvSpPr>
          <p:cNvPr id="21" name="Rectangle 20"/>
          <p:cNvSpPr/>
          <p:nvPr/>
        </p:nvSpPr>
        <p:spPr>
          <a:xfrm>
            <a:off x="2895600" y="2514600"/>
            <a:ext cx="4724400" cy="1143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sz="4000" dirty="0" smtClean="0">
                <a:solidFill>
                  <a:schemeClr val="tx2"/>
                </a:solidFill>
              </a:rPr>
              <a:t>What</a:t>
            </a:r>
            <a:endParaRPr lang="en-US" sz="4000" dirty="0">
              <a:solidFill>
                <a:schemeClr val="tx2"/>
              </a:solidFill>
            </a:endParaRPr>
          </a:p>
        </p:txBody>
      </p:sp>
      <p:sp>
        <p:nvSpPr>
          <p:cNvPr id="23" name="Rectangle 22"/>
          <p:cNvSpPr/>
          <p:nvPr/>
        </p:nvSpPr>
        <p:spPr>
          <a:xfrm>
            <a:off x="2895600" y="3657600"/>
            <a:ext cx="4724400" cy="1143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smtClean="0">
                <a:solidFill>
                  <a:schemeClr val="tx2"/>
                </a:solidFill>
              </a:rPr>
              <a:t>How</a:t>
            </a:r>
          </a:p>
          <a:p>
            <a:r>
              <a:rPr lang="en-US" dirty="0">
                <a:solidFill>
                  <a:schemeClr val="tx1"/>
                </a:solidFill>
              </a:rPr>
              <a:t> </a:t>
            </a:r>
            <a:r>
              <a:rPr lang="en-US" dirty="0" smtClean="0">
                <a:solidFill>
                  <a:schemeClr val="tx1"/>
                </a:solidFill>
              </a:rPr>
              <a:t>                         Display and dissemination</a:t>
            </a:r>
            <a:endParaRPr lang="en-US" sz="4000" dirty="0">
              <a:solidFill>
                <a:schemeClr val="tx2"/>
              </a:solidFill>
            </a:endParaRPr>
          </a:p>
        </p:txBody>
      </p:sp>
    </p:spTree>
    <p:extLst>
      <p:ext uri="{BB962C8B-B14F-4D97-AF65-F5344CB8AC3E}">
        <p14:creationId xmlns:p14="http://schemas.microsoft.com/office/powerpoint/2010/main" val="2906185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200" y="427038"/>
            <a:ext cx="6096000" cy="792162"/>
          </a:xfrm>
        </p:spPr>
        <p:txBody>
          <a:bodyPr>
            <a:normAutofit/>
          </a:bodyPr>
          <a:lstStyle/>
          <a:p>
            <a:r>
              <a:rPr lang="en-IE" sz="2400" dirty="0" smtClean="0">
                <a:solidFill>
                  <a:schemeClr val="tx2"/>
                </a:solidFill>
              </a:rPr>
              <a:t>Focus on Score Reporting</a:t>
            </a:r>
            <a:endParaRPr lang="en-US" sz="2400" dirty="0">
              <a:solidFill>
                <a:schemeClr val="tx2"/>
              </a:solidFill>
            </a:endParaRPr>
          </a:p>
        </p:txBody>
      </p:sp>
      <p:sp>
        <p:nvSpPr>
          <p:cNvPr id="3" name="Content Placeholder 2"/>
          <p:cNvSpPr>
            <a:spLocks noGrp="1"/>
          </p:cNvSpPr>
          <p:nvPr>
            <p:ph idx="1"/>
          </p:nvPr>
        </p:nvSpPr>
        <p:spPr>
          <a:xfrm>
            <a:off x="457200" y="1295400"/>
            <a:ext cx="8229600" cy="5191400"/>
          </a:xfrm>
        </p:spPr>
        <p:txBody>
          <a:bodyPr>
            <a:normAutofit/>
          </a:bodyPr>
          <a:lstStyle/>
          <a:p>
            <a:pPr marL="457200" lvl="1" indent="0">
              <a:buNone/>
            </a:pPr>
            <a:endParaRPr lang="en-US" dirty="0" smtClean="0">
              <a:solidFill>
                <a:schemeClr val="tx1"/>
              </a:solidFill>
            </a:endParaRPr>
          </a:p>
          <a:p>
            <a:pPr marL="457200" lvl="1" indent="0">
              <a:buNone/>
            </a:pPr>
            <a:endParaRPr lang="en-US" dirty="0">
              <a:solidFill>
                <a:schemeClr val="tx1"/>
              </a:solidFill>
            </a:endParaRPr>
          </a:p>
          <a:p>
            <a:pPr marL="457200" lvl="1" indent="0">
              <a:buNone/>
            </a:pPr>
            <a:endParaRPr lang="en-US" dirty="0" smtClean="0">
              <a:solidFill>
                <a:schemeClr val="tx1"/>
              </a:solidFill>
            </a:endParaRPr>
          </a:p>
          <a:p>
            <a:pPr marL="457200" lvl="1" indent="0">
              <a:buNone/>
            </a:pPr>
            <a:endParaRPr lang="en-US" dirty="0">
              <a:solidFill>
                <a:schemeClr val="tx1"/>
              </a:solidFill>
            </a:endParaRPr>
          </a:p>
          <a:p>
            <a:pPr marL="457200" lvl="1" indent="0">
              <a:buNone/>
            </a:pPr>
            <a:endParaRPr lang="en-US" dirty="0">
              <a:solidFill>
                <a:schemeClr val="tx1"/>
              </a:solidFill>
            </a:endParaRPr>
          </a:p>
          <a:p>
            <a:endParaRPr lang="en-US" altLang="en-US" dirty="0" smtClean="0">
              <a:solidFill>
                <a:schemeClr val="tx1"/>
              </a:solidFill>
            </a:endParaRPr>
          </a:p>
          <a:p>
            <a:pPr marL="0" indent="0">
              <a:buNone/>
            </a:pPr>
            <a:endParaRPr lang="en-IE" dirty="0" smtClean="0">
              <a:solidFill>
                <a:schemeClr val="tx1"/>
              </a:solidFill>
            </a:endParaRPr>
          </a:p>
          <a:p>
            <a:endParaRPr lang="en-IE" dirty="0" smtClean="0">
              <a:solidFill>
                <a:schemeClr val="tx1"/>
              </a:solidFill>
            </a:endParaRPr>
          </a:p>
          <a:p>
            <a:endParaRPr lang="en-IE" dirty="0">
              <a:solidFill>
                <a:schemeClr val="tx1"/>
              </a:solidFill>
            </a:endParaRPr>
          </a:p>
          <a:p>
            <a:endParaRPr lang="en-IE" dirty="0" smtClean="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68F04F4A-9B62-4E2F-8EBB-28417026AC91}"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350637011"/>
              </p:ext>
            </p:extLst>
          </p:nvPr>
        </p:nvGraphicFramePr>
        <p:xfrm>
          <a:off x="491142" y="1178398"/>
          <a:ext cx="8001000" cy="1854200"/>
        </p:xfrm>
        <a:graphic>
          <a:graphicData uri="http://schemas.openxmlformats.org/drawingml/2006/table">
            <a:tbl>
              <a:tblPr firstRow="1" bandRow="1">
                <a:tableStyleId>{5C22544A-7EE6-4342-B048-85BDC9FD1C3A}</a:tableStyleId>
              </a:tblPr>
              <a:tblGrid>
                <a:gridCol w="8001000"/>
              </a:tblGrid>
              <a:tr h="370840">
                <a:tc>
                  <a:txBody>
                    <a:bodyPr/>
                    <a:lstStyle/>
                    <a:p>
                      <a:r>
                        <a:rPr lang="en-US" sz="1600" baseline="0" dirty="0" smtClean="0">
                          <a:solidFill>
                            <a:schemeClr val="bg1">
                              <a:lumMod val="95000"/>
                            </a:schemeClr>
                          </a:solidFill>
                        </a:rPr>
                        <a:t>Test scores are used as evidence to support high stakes decision-making.</a:t>
                      </a:r>
                    </a:p>
                  </a:txBody>
                  <a:tcPr/>
                </a:tc>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dirty="0" smtClean="0">
                          <a:solidFill>
                            <a:schemeClr val="tx1"/>
                          </a:solidFill>
                        </a:rPr>
                        <a:t>Score reports are used for different purposes at different levels of granularity.</a:t>
                      </a:r>
                      <a:endParaRPr lang="en-US" sz="1500" dirty="0"/>
                    </a:p>
                  </a:txBody>
                  <a:tcPr/>
                </a:tc>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dirty="0" smtClean="0">
                          <a:solidFill>
                            <a:schemeClr val="tx1"/>
                          </a:solidFill>
                        </a:rPr>
                        <a:t>Users of score reports have called for more descriptive test information.</a:t>
                      </a:r>
                      <a:endParaRPr lang="en-US" sz="1500" dirty="0"/>
                    </a:p>
                  </a:txBody>
                  <a:tcPr/>
                </a:tc>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dirty="0" smtClean="0">
                          <a:solidFill>
                            <a:schemeClr val="tx1"/>
                          </a:solidFill>
                        </a:rPr>
                        <a:t>Score reports are needed as guide to action.</a:t>
                      </a:r>
                      <a:endParaRPr lang="en-US" sz="1500" dirty="0"/>
                    </a:p>
                  </a:txBody>
                  <a:tcPr/>
                </a:tc>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dirty="0" smtClean="0">
                          <a:solidFill>
                            <a:schemeClr val="tx1"/>
                          </a:solidFill>
                        </a:rPr>
                        <a:t>Score reports should be readily available to the users in a timely manner.</a:t>
                      </a:r>
                      <a:endParaRPr lang="en-US" sz="1500" dirty="0"/>
                    </a:p>
                  </a:txBody>
                  <a:tcPr/>
                </a:tc>
              </a:tr>
            </a:tbl>
          </a:graphicData>
        </a:graphic>
      </p:graphicFrame>
      <p:sp>
        <p:nvSpPr>
          <p:cNvPr id="5" name="Oval 4"/>
          <p:cNvSpPr/>
          <p:nvPr/>
        </p:nvSpPr>
        <p:spPr>
          <a:xfrm>
            <a:off x="3233599" y="3657600"/>
            <a:ext cx="2058144" cy="1268499"/>
          </a:xfrm>
          <a:prstGeom prst="ellipse">
            <a:avLst/>
          </a:prstGeom>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500" dirty="0">
                <a:solidFill>
                  <a:schemeClr val="tx1"/>
                </a:solidFill>
              </a:rPr>
              <a:t>individual, </a:t>
            </a:r>
            <a:r>
              <a:rPr lang="en-US" sz="1500" dirty="0" smtClean="0">
                <a:solidFill>
                  <a:schemeClr val="tx1"/>
                </a:solidFill>
              </a:rPr>
              <a:t>groups</a:t>
            </a:r>
            <a:r>
              <a:rPr lang="en-US" sz="1500" dirty="0">
                <a:solidFill>
                  <a:schemeClr val="tx1"/>
                </a:solidFill>
              </a:rPr>
              <a:t>,</a:t>
            </a:r>
          </a:p>
          <a:p>
            <a:pPr algn="ctr">
              <a:defRPr/>
            </a:pPr>
            <a:r>
              <a:rPr lang="en-US" sz="1500" dirty="0">
                <a:solidFill>
                  <a:schemeClr val="tx1"/>
                </a:solidFill>
              </a:rPr>
              <a:t>total</a:t>
            </a:r>
          </a:p>
          <a:p>
            <a:pPr algn="ctr">
              <a:defRPr/>
            </a:pPr>
            <a:endParaRPr lang="en-US" sz="1500" dirty="0">
              <a:solidFill>
                <a:schemeClr val="tx1"/>
              </a:solidFill>
            </a:endParaRPr>
          </a:p>
        </p:txBody>
      </p:sp>
      <p:sp>
        <p:nvSpPr>
          <p:cNvPr id="8" name="Oval 7"/>
          <p:cNvSpPr/>
          <p:nvPr/>
        </p:nvSpPr>
        <p:spPr>
          <a:xfrm>
            <a:off x="1423912" y="3624129"/>
            <a:ext cx="2058144" cy="1268499"/>
          </a:xfrm>
          <a:prstGeom prst="ellipse">
            <a:avLst/>
          </a:prstGeom>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50800" dir="7740000" sx="73000" sy="73000" algn="ctr" rotWithShape="0">
              <a:schemeClr val="accent4">
                <a:alpha val="3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500" dirty="0">
                <a:solidFill>
                  <a:schemeClr val="tx1"/>
                </a:solidFill>
              </a:rPr>
              <a:t>selection, </a:t>
            </a:r>
            <a:r>
              <a:rPr lang="en-US" sz="1500" dirty="0" smtClean="0">
                <a:solidFill>
                  <a:schemeClr val="tx1"/>
                </a:solidFill>
              </a:rPr>
              <a:t>graduation, promotion, admission,</a:t>
            </a:r>
            <a:endParaRPr lang="en-US" sz="1500" dirty="0">
              <a:solidFill>
                <a:schemeClr val="tx1"/>
              </a:solidFill>
            </a:endParaRPr>
          </a:p>
          <a:p>
            <a:pPr algn="ctr">
              <a:defRPr/>
            </a:pPr>
            <a:r>
              <a:rPr lang="en-US" sz="1500" dirty="0" smtClean="0">
                <a:solidFill>
                  <a:schemeClr val="tx1"/>
                </a:solidFill>
              </a:rPr>
              <a:t>and </a:t>
            </a:r>
            <a:r>
              <a:rPr lang="en-US" sz="1500" dirty="0">
                <a:solidFill>
                  <a:schemeClr val="tx1"/>
                </a:solidFill>
              </a:rPr>
              <a:t>more</a:t>
            </a:r>
          </a:p>
        </p:txBody>
      </p:sp>
      <p:sp>
        <p:nvSpPr>
          <p:cNvPr id="10" name="Oval 9"/>
          <p:cNvSpPr/>
          <p:nvPr/>
        </p:nvSpPr>
        <p:spPr>
          <a:xfrm>
            <a:off x="5029200" y="3657600"/>
            <a:ext cx="2058144" cy="1268499"/>
          </a:xfrm>
          <a:prstGeom prst="ellipse">
            <a:avLst/>
          </a:prstGeom>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500" dirty="0" smtClean="0">
                <a:solidFill>
                  <a:schemeClr val="tx1"/>
                </a:solidFill>
              </a:rPr>
              <a:t>performance, comparison, feedback, remediation  </a:t>
            </a:r>
            <a:endParaRPr lang="en-US" sz="1500" dirty="0">
              <a:solidFill>
                <a:schemeClr val="tx1"/>
              </a:solidFill>
            </a:endParaRPr>
          </a:p>
        </p:txBody>
      </p:sp>
      <p:sp>
        <p:nvSpPr>
          <p:cNvPr id="11" name="Oval 10"/>
          <p:cNvSpPr/>
          <p:nvPr/>
        </p:nvSpPr>
        <p:spPr>
          <a:xfrm>
            <a:off x="2437656" y="4675101"/>
            <a:ext cx="2058144" cy="1268499"/>
          </a:xfrm>
          <a:prstGeom prst="ellipse">
            <a:avLst/>
          </a:prstGeom>
          <a:gradFill>
            <a:gsLst>
              <a:gs pos="0">
                <a:schemeClr val="accent1">
                  <a:lumMod val="5000"/>
                  <a:lumOff val="95000"/>
                  <a:alpha val="1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500" dirty="0" smtClean="0">
                <a:solidFill>
                  <a:schemeClr val="tx1"/>
                </a:solidFill>
              </a:rPr>
              <a:t>what can I do to improve</a:t>
            </a:r>
            <a:endParaRPr lang="en-US" sz="1500" dirty="0">
              <a:solidFill>
                <a:schemeClr val="tx1"/>
              </a:solidFill>
            </a:endParaRPr>
          </a:p>
        </p:txBody>
      </p:sp>
      <p:sp>
        <p:nvSpPr>
          <p:cNvPr id="12" name="Oval 11"/>
          <p:cNvSpPr/>
          <p:nvPr/>
        </p:nvSpPr>
        <p:spPr>
          <a:xfrm>
            <a:off x="4191000" y="4751301"/>
            <a:ext cx="2058144" cy="1268499"/>
          </a:xfrm>
          <a:prstGeom prst="ellipse">
            <a:avLst/>
          </a:prstGeom>
          <a:gradFill>
            <a:gsLst>
              <a:gs pos="0">
                <a:schemeClr val="accent1">
                  <a:lumMod val="5000"/>
                  <a:lumOff val="95000"/>
                  <a:alpha val="1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500" dirty="0" smtClean="0">
                <a:solidFill>
                  <a:schemeClr val="tx1"/>
                </a:solidFill>
              </a:rPr>
              <a:t>timely to decision being made</a:t>
            </a:r>
            <a:endParaRPr lang="en-US" sz="1500" dirty="0">
              <a:solidFill>
                <a:schemeClr val="tx1"/>
              </a:solidFill>
            </a:endParaRPr>
          </a:p>
        </p:txBody>
      </p:sp>
    </p:spTree>
    <p:extLst>
      <p:ext uri="{BB962C8B-B14F-4D97-AF65-F5344CB8AC3E}">
        <p14:creationId xmlns:p14="http://schemas.microsoft.com/office/powerpoint/2010/main" val="95546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200" y="427038"/>
            <a:ext cx="6096000" cy="792162"/>
          </a:xfrm>
        </p:spPr>
        <p:txBody>
          <a:bodyPr>
            <a:normAutofit/>
          </a:bodyPr>
          <a:lstStyle/>
          <a:p>
            <a:r>
              <a:rPr lang="en-IE" sz="2400" dirty="0" smtClean="0">
                <a:solidFill>
                  <a:schemeClr val="tx2"/>
                </a:solidFill>
              </a:rPr>
              <a:t>Focus on Score Reporting</a:t>
            </a:r>
            <a:endParaRPr lang="en-US" sz="2400" dirty="0">
              <a:solidFill>
                <a:schemeClr val="tx2"/>
              </a:solidFill>
            </a:endParaRPr>
          </a:p>
        </p:txBody>
      </p:sp>
      <p:sp>
        <p:nvSpPr>
          <p:cNvPr id="3" name="Content Placeholder 2"/>
          <p:cNvSpPr>
            <a:spLocks noGrp="1"/>
          </p:cNvSpPr>
          <p:nvPr>
            <p:ph idx="1"/>
          </p:nvPr>
        </p:nvSpPr>
        <p:spPr>
          <a:xfrm>
            <a:off x="445004" y="4565862"/>
            <a:ext cx="8229600" cy="768138"/>
          </a:xfrm>
        </p:spPr>
        <p:txBody>
          <a:bodyPr>
            <a:normAutofit/>
          </a:bodyPr>
          <a:lstStyle/>
          <a:p>
            <a:pPr marL="0" indent="0">
              <a:buNone/>
            </a:pPr>
            <a:r>
              <a:rPr lang="en-IE" sz="1300" dirty="0" smtClean="0">
                <a:solidFill>
                  <a:schemeClr val="tx1"/>
                </a:solidFill>
              </a:rPr>
              <a:t>Those </a:t>
            </a:r>
            <a:r>
              <a:rPr lang="en-IE" sz="1300" dirty="0">
                <a:solidFill>
                  <a:schemeClr val="tx1"/>
                </a:solidFill>
              </a:rPr>
              <a:t>responsible for testing programs should provide appropriate interpretations. The interpretations should describe in simple language what the test covers, what scores mean, the precision of the scores, common misinterpretations of test scores, and how the scores will be used. </a:t>
            </a:r>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68F04F4A-9B62-4E2F-8EBB-28417026AC91}" type="slidenum">
              <a:rPr lang="en-US" smtClean="0"/>
              <a:pPr/>
              <a:t>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332120720"/>
              </p:ext>
            </p:extLst>
          </p:nvPr>
        </p:nvGraphicFramePr>
        <p:xfrm>
          <a:off x="414200" y="1143000"/>
          <a:ext cx="8001000" cy="1673585"/>
        </p:xfrm>
        <a:graphic>
          <a:graphicData uri="http://schemas.openxmlformats.org/drawingml/2006/table">
            <a:tbl>
              <a:tblPr firstRow="1" bandRow="1">
                <a:tableStyleId>{5C22544A-7EE6-4342-B048-85BDC9FD1C3A}</a:tableStyleId>
              </a:tblPr>
              <a:tblGrid>
                <a:gridCol w="800100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b="1" kern="1200" baseline="0" dirty="0" smtClean="0">
                          <a:solidFill>
                            <a:schemeClr val="bg1">
                              <a:lumMod val="95000"/>
                            </a:schemeClr>
                          </a:solidFill>
                          <a:latin typeface="+mn-lt"/>
                          <a:ea typeface="+mn-ea"/>
                          <a:cs typeface="+mn-cs"/>
                        </a:rPr>
                        <a:t>Users need to understand and use the scores and score reports correctly.</a:t>
                      </a:r>
                      <a:endParaRPr lang="en-US" sz="1600" b="1" kern="1200" baseline="0" dirty="0">
                        <a:solidFill>
                          <a:schemeClr val="bg1">
                            <a:lumMod val="95000"/>
                          </a:schemeClr>
                        </a:solidFill>
                        <a:latin typeface="+mn-lt"/>
                        <a:ea typeface="+mn-ea"/>
                        <a:cs typeface="+mn-cs"/>
                      </a:endParaRPr>
                    </a:p>
                  </a:txBody>
                  <a:tcPr/>
                </a:tc>
              </a:tr>
              <a:tr h="383265">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smtClean="0">
                          <a:solidFill>
                            <a:schemeClr val="tx1"/>
                          </a:solidFill>
                          <a:latin typeface="+mn-lt"/>
                          <a:ea typeface="+mn-ea"/>
                          <a:cs typeface="+mn-cs"/>
                        </a:rPr>
                        <a:t>Score reports are used by different audiences who may not be as test sophisticated.</a:t>
                      </a:r>
                      <a:endParaRPr lang="en-US" sz="1500" kern="1200" dirty="0">
                        <a:solidFill>
                          <a:schemeClr val="tx1"/>
                        </a:solidFill>
                        <a:latin typeface="+mn-lt"/>
                        <a:ea typeface="+mn-ea"/>
                        <a:cs typeface="+mn-cs"/>
                      </a:endParaRPr>
                    </a:p>
                  </a:txBody>
                  <a:tcPr/>
                </a:tc>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smtClean="0">
                          <a:solidFill>
                            <a:schemeClr val="tx1"/>
                          </a:solidFill>
                          <a:latin typeface="+mn-lt"/>
                          <a:ea typeface="+mn-ea"/>
                          <a:cs typeface="+mn-cs"/>
                        </a:rPr>
                        <a:t>Score reports need to be tailored to the user’s need.</a:t>
                      </a:r>
                      <a:endParaRPr lang="en-US" sz="1500" kern="1200" dirty="0">
                        <a:solidFill>
                          <a:schemeClr val="tx1"/>
                        </a:solidFill>
                        <a:latin typeface="+mn-lt"/>
                        <a:ea typeface="+mn-ea"/>
                        <a:cs typeface="+mn-cs"/>
                      </a:endParaRPr>
                    </a:p>
                  </a:txBody>
                  <a:tcPr/>
                </a:tc>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IE" sz="1500" kern="1200" dirty="0" smtClean="0">
                          <a:solidFill>
                            <a:schemeClr val="tx1"/>
                          </a:solidFill>
                          <a:latin typeface="+mn-lt"/>
                          <a:ea typeface="+mn-ea"/>
                          <a:cs typeface="+mn-cs"/>
                        </a:rPr>
                        <a:t>Those responsible for testing programs should provide appropriate interpretations.</a:t>
                      </a:r>
                      <a:endParaRPr lang="en-US" sz="1500" kern="1200" dirty="0" smtClean="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500" kern="1200" dirty="0">
                        <a:solidFill>
                          <a:schemeClr val="tx1"/>
                        </a:solidFill>
                        <a:latin typeface="+mn-lt"/>
                        <a:ea typeface="+mn-ea"/>
                        <a:cs typeface="+mn-cs"/>
                      </a:endParaRPr>
                    </a:p>
                  </a:txBody>
                  <a:tcPr/>
                </a:tc>
              </a:tr>
            </a:tbl>
          </a:graphicData>
        </a:graphic>
      </p:graphicFrame>
      <p:sp>
        <p:nvSpPr>
          <p:cNvPr id="5" name="Rectangle 4"/>
          <p:cNvSpPr/>
          <p:nvPr/>
        </p:nvSpPr>
        <p:spPr>
          <a:xfrm>
            <a:off x="414200" y="3269159"/>
            <a:ext cx="8110400" cy="769441"/>
          </a:xfrm>
          <a:prstGeom prst="rect">
            <a:avLst/>
          </a:prstGeom>
        </p:spPr>
        <p:txBody>
          <a:bodyPr wrap="square">
            <a:spAutoFit/>
          </a:bodyPr>
          <a:lstStyle/>
          <a:p>
            <a:r>
              <a:rPr lang="en-IE" sz="1300" dirty="0"/>
              <a:t>Validity refers to the degree to which evidence and theory support the interpretations of test scores for the proposed use of tests…. </a:t>
            </a:r>
            <a:r>
              <a:rPr lang="en-US" sz="1300" dirty="0"/>
              <a:t>The process of validation involves accumulating relevant evidence to provide a sound scientific basis for the proposed score interpretations</a:t>
            </a:r>
            <a:r>
              <a:rPr lang="en-US" sz="1300" dirty="0" smtClean="0"/>
              <a:t>.</a:t>
            </a:r>
            <a:r>
              <a:rPr lang="en-US" dirty="0"/>
              <a:t>		</a:t>
            </a:r>
            <a:endParaRPr lang="en-IE" sz="1500" i="1" dirty="0"/>
          </a:p>
        </p:txBody>
      </p:sp>
      <p:sp>
        <p:nvSpPr>
          <p:cNvPr id="9" name="Rectangle 8"/>
          <p:cNvSpPr/>
          <p:nvPr/>
        </p:nvSpPr>
        <p:spPr>
          <a:xfrm>
            <a:off x="3724000" y="5407223"/>
            <a:ext cx="4800600" cy="307777"/>
          </a:xfrm>
          <a:prstGeom prst="rect">
            <a:avLst/>
          </a:prstGeom>
        </p:spPr>
        <p:txBody>
          <a:bodyPr wrap="square">
            <a:spAutoFit/>
          </a:bodyPr>
          <a:lstStyle/>
          <a:p>
            <a:pPr algn="r"/>
            <a:r>
              <a:rPr lang="en-IE" sz="1400" i="1" dirty="0">
                <a:solidFill>
                  <a:schemeClr val="tx1">
                    <a:lumMod val="50000"/>
                    <a:lumOff val="50000"/>
                  </a:schemeClr>
                </a:solidFill>
              </a:rPr>
              <a:t>The Standards for Educational and Psychological Testing</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1228747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200" y="427038"/>
            <a:ext cx="6096000" cy="792162"/>
          </a:xfrm>
        </p:spPr>
        <p:txBody>
          <a:bodyPr>
            <a:normAutofit/>
          </a:bodyPr>
          <a:lstStyle/>
          <a:p>
            <a:r>
              <a:rPr lang="en-US" sz="2400" dirty="0" smtClean="0">
                <a:solidFill>
                  <a:schemeClr val="tx2"/>
                </a:solidFill>
              </a:rPr>
              <a:t>Problems in Score Reporting</a:t>
            </a: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68F04F4A-9B62-4E2F-8EBB-28417026AC91}" type="slidenum">
              <a:rPr lang="en-US" smtClean="0"/>
              <a:pPr/>
              <a:t>5</a:t>
            </a:fld>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1371600"/>
            <a:ext cx="6705601" cy="2189182"/>
          </a:xfrm>
          <a:prstGeom prst="rect">
            <a:avLst/>
          </a:prstGeom>
        </p:spPr>
      </p:pic>
      <p:sp>
        <p:nvSpPr>
          <p:cNvPr id="9" name="Content Placeholder 2"/>
          <p:cNvSpPr>
            <a:spLocks noGrp="1"/>
          </p:cNvSpPr>
          <p:nvPr>
            <p:ph idx="1"/>
          </p:nvPr>
        </p:nvSpPr>
        <p:spPr>
          <a:xfrm>
            <a:off x="457200" y="4038600"/>
            <a:ext cx="8229600" cy="2448200"/>
          </a:xfrm>
        </p:spPr>
        <p:txBody>
          <a:bodyPr>
            <a:normAutofit/>
          </a:bodyPr>
          <a:lstStyle/>
          <a:p>
            <a:pPr marL="0" indent="0">
              <a:buNone/>
            </a:pPr>
            <a:endParaRPr lang="en-IE" dirty="0" smtClean="0">
              <a:solidFill>
                <a:schemeClr val="tx1"/>
              </a:solidFill>
            </a:endParaRPr>
          </a:p>
          <a:p>
            <a:pPr>
              <a:spcAft>
                <a:spcPts val="600"/>
              </a:spcAft>
            </a:pPr>
            <a:r>
              <a:rPr lang="en-US" dirty="0" smtClean="0">
                <a:solidFill>
                  <a:schemeClr val="tx1"/>
                </a:solidFill>
              </a:rPr>
              <a:t>Use mostly </a:t>
            </a:r>
            <a:r>
              <a:rPr lang="en-US" dirty="0" smtClean="0">
                <a:solidFill>
                  <a:srgbClr val="FF0000"/>
                </a:solidFill>
              </a:rPr>
              <a:t>aggregated scores </a:t>
            </a:r>
            <a:r>
              <a:rPr lang="en-US" dirty="0" smtClean="0">
                <a:solidFill>
                  <a:schemeClr val="tx1"/>
                </a:solidFill>
              </a:rPr>
              <a:t>with no normative or achievement level connections.</a:t>
            </a:r>
          </a:p>
          <a:p>
            <a:pPr>
              <a:spcAft>
                <a:spcPts val="600"/>
              </a:spcAft>
            </a:pPr>
            <a:r>
              <a:rPr lang="en-US" dirty="0" smtClean="0">
                <a:solidFill>
                  <a:srgbClr val="00B0F0"/>
                </a:solidFill>
              </a:rPr>
              <a:t>No descriptive information </a:t>
            </a:r>
            <a:r>
              <a:rPr lang="en-US" dirty="0" smtClean="0">
                <a:solidFill>
                  <a:schemeClr val="tx1"/>
                </a:solidFill>
              </a:rPr>
              <a:t>that allows for meaningful interpretations and fair use of test results.</a:t>
            </a:r>
          </a:p>
          <a:p>
            <a:endParaRPr lang="en-US" dirty="0" smtClean="0">
              <a:solidFill>
                <a:schemeClr val="tx1"/>
              </a:solidFill>
            </a:endParaRPr>
          </a:p>
          <a:p>
            <a:pPr marL="0" indent="0">
              <a:buNone/>
            </a:pPr>
            <a:endParaRPr lang="en-IE" dirty="0" smtClean="0">
              <a:solidFill>
                <a:schemeClr val="tx1"/>
              </a:solidFill>
            </a:endParaRPr>
          </a:p>
          <a:p>
            <a:endParaRPr lang="en-IE" dirty="0" smtClean="0">
              <a:solidFill>
                <a:schemeClr val="tx1"/>
              </a:solidFill>
            </a:endParaRPr>
          </a:p>
          <a:p>
            <a:endParaRPr lang="en-IE" dirty="0">
              <a:solidFill>
                <a:schemeClr val="tx1"/>
              </a:solidFill>
            </a:endParaRPr>
          </a:p>
          <a:p>
            <a:endParaRPr lang="en-IE" dirty="0" smtClean="0">
              <a:solidFill>
                <a:schemeClr val="tx1"/>
              </a:solidFill>
            </a:endParaRPr>
          </a:p>
          <a:p>
            <a:endParaRPr lang="en-US" dirty="0">
              <a:solidFill>
                <a:schemeClr val="tx1"/>
              </a:solidFill>
            </a:endParaRPr>
          </a:p>
        </p:txBody>
      </p:sp>
      <p:sp>
        <p:nvSpPr>
          <p:cNvPr id="11" name="角丸四角形 10"/>
          <p:cNvSpPr/>
          <p:nvPr/>
        </p:nvSpPr>
        <p:spPr>
          <a:xfrm>
            <a:off x="1014412" y="2838450"/>
            <a:ext cx="2338388" cy="6858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838201" y="2667000"/>
            <a:ext cx="7010400" cy="1524000"/>
          </a:xfrm>
          <a:prstGeom prst="round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27008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200" y="427038"/>
            <a:ext cx="6096000" cy="792162"/>
          </a:xfrm>
        </p:spPr>
        <p:txBody>
          <a:bodyPr>
            <a:normAutofit/>
          </a:bodyPr>
          <a:lstStyle/>
          <a:p>
            <a:r>
              <a:rPr lang="en-US" sz="2400" dirty="0" smtClean="0">
                <a:solidFill>
                  <a:schemeClr val="tx2"/>
                </a:solidFill>
              </a:rPr>
              <a:t>Problems in Score Reporting</a:t>
            </a: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68F04F4A-9B62-4E2F-8EBB-28417026AC91}" type="slidenum">
              <a:rPr lang="en-US" smtClean="0"/>
              <a:pPr/>
              <a:t>6</a:t>
            </a:fld>
            <a:endParaRPr lang="en-US" dirty="0"/>
          </a:p>
        </p:txBody>
      </p:sp>
      <p:pic>
        <p:nvPicPr>
          <p:cNvPr id="8" name="Picture 7"/>
          <p:cNvPicPr>
            <a:picLocks noChangeAspect="1"/>
          </p:cNvPicPr>
          <p:nvPr/>
        </p:nvPicPr>
        <p:blipFill>
          <a:blip r:embed="rId3"/>
          <a:stretch>
            <a:fillRect/>
          </a:stretch>
        </p:blipFill>
        <p:spPr>
          <a:xfrm>
            <a:off x="1143000" y="1143000"/>
            <a:ext cx="6400800" cy="3110960"/>
          </a:xfrm>
          <a:prstGeom prst="rect">
            <a:avLst/>
          </a:prstGeom>
        </p:spPr>
      </p:pic>
      <p:sp>
        <p:nvSpPr>
          <p:cNvPr id="9" name="Content Placeholder 2"/>
          <p:cNvSpPr>
            <a:spLocks noGrp="1"/>
          </p:cNvSpPr>
          <p:nvPr>
            <p:ph idx="1"/>
          </p:nvPr>
        </p:nvSpPr>
        <p:spPr>
          <a:xfrm>
            <a:off x="457200" y="4724400"/>
            <a:ext cx="8229600" cy="1752600"/>
          </a:xfrm>
        </p:spPr>
        <p:txBody>
          <a:bodyPr>
            <a:normAutofit/>
          </a:bodyPr>
          <a:lstStyle/>
          <a:p>
            <a:pPr marL="0" indent="0">
              <a:buNone/>
            </a:pPr>
            <a:endParaRPr lang="en-IE" dirty="0" smtClean="0">
              <a:solidFill>
                <a:schemeClr val="tx1"/>
              </a:solidFill>
            </a:endParaRPr>
          </a:p>
          <a:p>
            <a:pPr>
              <a:spcAft>
                <a:spcPts val="600"/>
              </a:spcAft>
            </a:pPr>
            <a:r>
              <a:rPr lang="en-US" dirty="0" smtClean="0">
                <a:solidFill>
                  <a:schemeClr val="tx1"/>
                </a:solidFill>
              </a:rPr>
              <a:t>Static score reports that include </a:t>
            </a:r>
            <a:r>
              <a:rPr lang="en-US" dirty="0" smtClean="0">
                <a:solidFill>
                  <a:srgbClr val="FF0000"/>
                </a:solidFill>
              </a:rPr>
              <a:t>difficult to understand technical terms</a:t>
            </a:r>
            <a:r>
              <a:rPr lang="en-US" dirty="0" smtClean="0">
                <a:solidFill>
                  <a:schemeClr val="tx1"/>
                </a:solidFill>
              </a:rPr>
              <a:t>, symbols and concepts and complex explanation.</a:t>
            </a:r>
          </a:p>
          <a:p>
            <a:pPr marL="0" indent="0">
              <a:buNone/>
            </a:pPr>
            <a:r>
              <a:rPr lang="en-US" dirty="0" smtClean="0">
                <a:solidFill>
                  <a:schemeClr val="tx1"/>
                </a:solidFill>
              </a:rPr>
              <a:t> </a:t>
            </a:r>
            <a:endParaRPr lang="en-US" dirty="0">
              <a:solidFill>
                <a:schemeClr val="tx1"/>
              </a:solidFill>
            </a:endParaRPr>
          </a:p>
          <a:p>
            <a:endParaRPr lang="en-US" dirty="0" smtClean="0">
              <a:solidFill>
                <a:schemeClr val="tx1"/>
              </a:solidFill>
            </a:endParaRPr>
          </a:p>
          <a:p>
            <a:pPr marL="0" indent="0">
              <a:buNone/>
            </a:pPr>
            <a:endParaRPr lang="en-IE" dirty="0" smtClean="0">
              <a:solidFill>
                <a:schemeClr val="tx1"/>
              </a:solidFill>
            </a:endParaRPr>
          </a:p>
          <a:p>
            <a:endParaRPr lang="en-IE" dirty="0" smtClean="0">
              <a:solidFill>
                <a:schemeClr val="tx1"/>
              </a:solidFill>
            </a:endParaRPr>
          </a:p>
          <a:p>
            <a:endParaRPr lang="en-IE" dirty="0">
              <a:solidFill>
                <a:schemeClr val="tx1"/>
              </a:solidFill>
            </a:endParaRPr>
          </a:p>
          <a:p>
            <a:endParaRPr lang="en-IE" dirty="0" smtClean="0">
              <a:solidFill>
                <a:schemeClr val="tx1"/>
              </a:solidFill>
            </a:endParaRPr>
          </a:p>
          <a:p>
            <a:endParaRPr lang="en-US" dirty="0">
              <a:solidFill>
                <a:schemeClr val="tx1"/>
              </a:solidFill>
            </a:endParaRPr>
          </a:p>
        </p:txBody>
      </p:sp>
      <p:sp>
        <p:nvSpPr>
          <p:cNvPr id="7" name="角丸四角形 6"/>
          <p:cNvSpPr/>
          <p:nvPr/>
        </p:nvSpPr>
        <p:spPr>
          <a:xfrm>
            <a:off x="990600" y="3505200"/>
            <a:ext cx="5943600" cy="914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16947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200" y="427038"/>
            <a:ext cx="6096000" cy="792162"/>
          </a:xfrm>
        </p:spPr>
        <p:txBody>
          <a:bodyPr>
            <a:normAutofit/>
          </a:bodyPr>
          <a:lstStyle/>
          <a:p>
            <a:r>
              <a:rPr lang="en-US" sz="2400" dirty="0" smtClean="0">
                <a:solidFill>
                  <a:schemeClr val="tx2"/>
                </a:solidFill>
              </a:rPr>
              <a:t>Problems in Score Reporting</a:t>
            </a: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68F04F4A-9B62-4E2F-8EBB-28417026AC91}" type="slidenum">
              <a:rPr lang="en-US" smtClean="0"/>
              <a:pPr/>
              <a:t>7</a:t>
            </a:fld>
            <a:endParaRPr lang="en-US" dirty="0"/>
          </a:p>
        </p:txBody>
      </p:sp>
      <p:sp>
        <p:nvSpPr>
          <p:cNvPr id="9" name="Content Placeholder 2"/>
          <p:cNvSpPr txBox="1">
            <a:spLocks/>
          </p:cNvSpPr>
          <p:nvPr/>
        </p:nvSpPr>
        <p:spPr>
          <a:xfrm>
            <a:off x="262542" y="4800600"/>
            <a:ext cx="8229600" cy="14576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Clr>
                <a:schemeClr val="tx2"/>
              </a:buClr>
              <a:buFont typeface="Arial" pitchFamily="34" charset="0"/>
              <a:buChar char="+"/>
              <a:defRPr sz="2000" kern="1200">
                <a:solidFill>
                  <a:schemeClr val="tx1">
                    <a:lumMod val="50000"/>
                    <a:lumOff val="50000"/>
                  </a:schemeClr>
                </a:solidFill>
                <a:latin typeface="+mn-lt"/>
                <a:ea typeface="+mn-ea"/>
                <a:cs typeface="+mn-cs"/>
              </a:defRPr>
            </a:lvl1pPr>
            <a:lvl2pPr marL="742950" indent="-285750" algn="l" defTabSz="914400" rtl="0" eaLnBrk="1" latinLnBrk="0" hangingPunct="1">
              <a:spcBef>
                <a:spcPct val="20000"/>
              </a:spcBef>
              <a:buFont typeface="Arial"/>
              <a:buChar char="•"/>
              <a:defRPr sz="2000" kern="1200">
                <a:solidFill>
                  <a:srgbClr val="7F7F7F"/>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7F7F7F"/>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7F7F7F"/>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7F7F7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IE" dirty="0" smtClean="0">
              <a:solidFill>
                <a:schemeClr val="tx1"/>
              </a:solidFill>
            </a:endParaRPr>
          </a:p>
          <a:p>
            <a:pPr>
              <a:spcAft>
                <a:spcPts val="600"/>
              </a:spcAft>
            </a:pPr>
            <a:r>
              <a:rPr lang="en-US" dirty="0" smtClean="0">
                <a:solidFill>
                  <a:srgbClr val="FF0000"/>
                </a:solidFill>
              </a:rPr>
              <a:t>Too much information </a:t>
            </a:r>
            <a:r>
              <a:rPr lang="en-US" dirty="0">
                <a:solidFill>
                  <a:schemeClr val="tx1"/>
                </a:solidFill>
              </a:rPr>
              <a:t>and</a:t>
            </a:r>
            <a:r>
              <a:rPr lang="en-US" dirty="0" smtClean="0">
                <a:solidFill>
                  <a:srgbClr val="FF0000"/>
                </a:solidFill>
              </a:rPr>
              <a:t> lack of organization</a:t>
            </a:r>
            <a:r>
              <a:rPr lang="en-US" dirty="0" smtClean="0">
                <a:solidFill>
                  <a:schemeClr val="tx1"/>
                </a:solidFill>
              </a:rPr>
              <a:t> making it difficult for readers to find and extract what they really wanted to know.</a:t>
            </a:r>
          </a:p>
          <a:p>
            <a:pPr marL="0" indent="0">
              <a:buFont typeface="Arial" pitchFamily="34" charset="0"/>
              <a:buNone/>
            </a:pPr>
            <a:r>
              <a:rPr lang="en-US" dirty="0" smtClean="0">
                <a:solidFill>
                  <a:schemeClr val="tx1"/>
                </a:solidFill>
              </a:rPr>
              <a:t> </a:t>
            </a:r>
          </a:p>
          <a:p>
            <a:endParaRPr lang="en-US" dirty="0" smtClean="0">
              <a:solidFill>
                <a:schemeClr val="tx1"/>
              </a:solidFill>
            </a:endParaRPr>
          </a:p>
          <a:p>
            <a:pPr marL="0" indent="0">
              <a:buFont typeface="Arial" pitchFamily="34" charset="0"/>
              <a:buNone/>
            </a:pPr>
            <a:endParaRPr lang="en-IE" dirty="0" smtClean="0">
              <a:solidFill>
                <a:schemeClr val="tx1"/>
              </a:solidFill>
            </a:endParaRPr>
          </a:p>
          <a:p>
            <a:endParaRPr lang="en-IE" dirty="0" smtClean="0">
              <a:solidFill>
                <a:schemeClr val="tx1"/>
              </a:solidFill>
            </a:endParaRPr>
          </a:p>
          <a:p>
            <a:endParaRPr lang="en-IE" dirty="0" smtClean="0">
              <a:solidFill>
                <a:schemeClr val="tx1"/>
              </a:solidFill>
            </a:endParaRPr>
          </a:p>
          <a:p>
            <a:endParaRPr lang="en-IE" dirty="0" smtClean="0">
              <a:solidFill>
                <a:schemeClr val="tx1"/>
              </a:solidFill>
            </a:endParaRPr>
          </a:p>
          <a:p>
            <a:endParaRPr lang="en-US" dirty="0">
              <a:solidFill>
                <a:schemeClr val="tx1"/>
              </a:solidFill>
            </a:endParaRPr>
          </a:p>
        </p:txBody>
      </p:sp>
      <p:pic>
        <p:nvPicPr>
          <p:cNvPr id="7" name="Picture 6"/>
          <p:cNvPicPr>
            <a:picLocks noChangeAspect="1"/>
          </p:cNvPicPr>
          <p:nvPr/>
        </p:nvPicPr>
        <p:blipFill>
          <a:blip r:embed="rId3"/>
          <a:stretch>
            <a:fillRect/>
          </a:stretch>
        </p:blipFill>
        <p:spPr>
          <a:xfrm>
            <a:off x="685800" y="1219200"/>
            <a:ext cx="7315199" cy="3412912"/>
          </a:xfrm>
          <a:prstGeom prst="rect">
            <a:avLst/>
          </a:prstGeom>
        </p:spPr>
      </p:pic>
    </p:spTree>
    <p:extLst>
      <p:ext uri="{BB962C8B-B14F-4D97-AF65-F5344CB8AC3E}">
        <p14:creationId xmlns:p14="http://schemas.microsoft.com/office/powerpoint/2010/main" val="2413487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27038"/>
            <a:ext cx="7358200" cy="792162"/>
          </a:xfrm>
        </p:spPr>
        <p:txBody>
          <a:bodyPr>
            <a:normAutofit/>
          </a:bodyPr>
          <a:lstStyle/>
          <a:p>
            <a:r>
              <a:rPr lang="en-US" sz="2000" dirty="0">
                <a:solidFill>
                  <a:schemeClr val="tx2"/>
                </a:solidFill>
              </a:rPr>
              <a:t>Developing Innovative and Effective Score Reports</a:t>
            </a:r>
            <a:endParaRPr lang="en-US" sz="2200" dirty="0">
              <a:solidFill>
                <a:schemeClr val="tx2"/>
              </a:solidFill>
            </a:endParaRPr>
          </a:p>
        </p:txBody>
      </p:sp>
      <p:sp>
        <p:nvSpPr>
          <p:cNvPr id="3" name="Content Placeholder 2"/>
          <p:cNvSpPr>
            <a:spLocks noGrp="1"/>
          </p:cNvSpPr>
          <p:nvPr>
            <p:ph idx="1"/>
          </p:nvPr>
        </p:nvSpPr>
        <p:spPr>
          <a:xfrm>
            <a:off x="457200" y="1112837"/>
            <a:ext cx="8229600" cy="5191400"/>
          </a:xfrm>
        </p:spPr>
        <p:txBody>
          <a:bodyPr>
            <a:normAutofit/>
          </a:bodyPr>
          <a:lstStyle/>
          <a:p>
            <a:pPr marL="0" indent="0">
              <a:spcAft>
                <a:spcPts val="600"/>
              </a:spcAft>
              <a:buNone/>
            </a:pPr>
            <a:r>
              <a:rPr lang="en-US" dirty="0" smtClean="0">
                <a:solidFill>
                  <a:schemeClr val="tx1"/>
                </a:solidFill>
              </a:rPr>
              <a:t>Significant progress in score reporting in recent time:</a:t>
            </a:r>
            <a:r>
              <a:rPr lang="en-US" dirty="0">
                <a:solidFill>
                  <a:schemeClr val="tx1"/>
                </a:solidFill>
              </a:rPr>
              <a:t>	</a:t>
            </a:r>
          </a:p>
          <a:p>
            <a:pPr>
              <a:spcBef>
                <a:spcPts val="800"/>
              </a:spcBef>
              <a:spcAft>
                <a:spcPts val="600"/>
              </a:spcAft>
            </a:pPr>
            <a:r>
              <a:rPr lang="en-US" dirty="0" smtClean="0">
                <a:solidFill>
                  <a:schemeClr val="tx1"/>
                </a:solidFill>
              </a:rPr>
              <a:t>Advances in </a:t>
            </a:r>
          </a:p>
          <a:p>
            <a:pPr>
              <a:spcBef>
                <a:spcPts val="800"/>
              </a:spcBef>
              <a:spcAft>
                <a:spcPts val="600"/>
              </a:spcAft>
            </a:pPr>
            <a:endParaRPr lang="en-US" dirty="0" smtClean="0">
              <a:solidFill>
                <a:schemeClr val="tx1"/>
              </a:solidFill>
            </a:endParaRPr>
          </a:p>
          <a:p>
            <a:pPr>
              <a:spcBef>
                <a:spcPts val="800"/>
              </a:spcBef>
              <a:spcAft>
                <a:spcPts val="600"/>
              </a:spcAft>
            </a:pPr>
            <a:endParaRPr lang="en-US" dirty="0">
              <a:solidFill>
                <a:schemeClr val="tx1"/>
              </a:solidFill>
            </a:endParaRPr>
          </a:p>
          <a:p>
            <a:pPr>
              <a:spcBef>
                <a:spcPts val="800"/>
              </a:spcBef>
              <a:spcAft>
                <a:spcPts val="600"/>
              </a:spcAft>
            </a:pPr>
            <a:endParaRPr lang="en-US" dirty="0" smtClean="0">
              <a:solidFill>
                <a:schemeClr val="tx1"/>
              </a:solidFill>
            </a:endParaRPr>
          </a:p>
          <a:p>
            <a:pPr>
              <a:spcBef>
                <a:spcPts val="800"/>
              </a:spcBef>
              <a:spcAft>
                <a:spcPts val="600"/>
              </a:spcAft>
            </a:pPr>
            <a:endParaRPr lang="en-US" dirty="0">
              <a:solidFill>
                <a:schemeClr val="tx1"/>
              </a:solidFill>
            </a:endParaRPr>
          </a:p>
          <a:p>
            <a:pPr>
              <a:spcBef>
                <a:spcPts val="800"/>
              </a:spcBef>
              <a:spcAft>
                <a:spcPts val="600"/>
              </a:spcAft>
            </a:pPr>
            <a:r>
              <a:rPr lang="en-US" dirty="0" smtClean="0">
                <a:solidFill>
                  <a:schemeClr val="tx1"/>
                </a:solidFill>
              </a:rPr>
              <a:t>Number </a:t>
            </a:r>
            <a:r>
              <a:rPr lang="en-US" dirty="0">
                <a:solidFill>
                  <a:schemeClr val="tx1"/>
                </a:solidFill>
              </a:rPr>
              <a:t>of important </a:t>
            </a:r>
            <a:r>
              <a:rPr lang="en-US" dirty="0" smtClean="0">
                <a:solidFill>
                  <a:schemeClr val="tx1"/>
                </a:solidFill>
              </a:rPr>
              <a:t>work on test score reporting and interpretation</a:t>
            </a:r>
          </a:p>
          <a:p>
            <a:pPr marL="0" indent="0">
              <a:buNone/>
            </a:pPr>
            <a:r>
              <a:rPr lang="en-US" dirty="0" smtClean="0">
                <a:solidFill>
                  <a:schemeClr val="tx1"/>
                </a:solidFill>
              </a:rPr>
              <a:t>	</a:t>
            </a:r>
            <a:r>
              <a:rPr lang="en-US" i="1" dirty="0" smtClean="0"/>
              <a:t>Resources </a:t>
            </a:r>
            <a:r>
              <a:rPr lang="en-US" i="1" dirty="0"/>
              <a:t>for Reporting Test Scores: A Bibliography for the </a:t>
            </a:r>
            <a:r>
              <a:rPr lang="en-US" i="1" dirty="0" smtClean="0"/>
              <a:t>	Assessment Community</a:t>
            </a:r>
          </a:p>
          <a:p>
            <a:pPr marL="0" indent="0" algn="r">
              <a:buNone/>
            </a:pPr>
            <a:r>
              <a:rPr lang="en-US" i="1" dirty="0"/>
              <a:t>	</a:t>
            </a:r>
            <a:r>
              <a:rPr lang="en-US" i="1" dirty="0" smtClean="0"/>
              <a:t>				</a:t>
            </a:r>
            <a:r>
              <a:rPr lang="en-US" sz="1500" dirty="0" smtClean="0"/>
              <a:t>Nina </a:t>
            </a:r>
            <a:r>
              <a:rPr lang="en-US" sz="1500" dirty="0"/>
              <a:t>Deng and </a:t>
            </a:r>
            <a:r>
              <a:rPr lang="en-US" sz="1500" dirty="0" err="1"/>
              <a:t>Hanwook</a:t>
            </a:r>
            <a:r>
              <a:rPr lang="en-US" sz="1500" dirty="0"/>
              <a:t> </a:t>
            </a:r>
            <a:r>
              <a:rPr lang="en-US" sz="1500" dirty="0" err="1"/>
              <a:t>Yoo</a:t>
            </a:r>
            <a:r>
              <a:rPr lang="en-US" sz="1500" dirty="0"/>
              <a:t>, </a:t>
            </a:r>
          </a:p>
          <a:p>
            <a:pPr marL="0" indent="0" algn="r">
              <a:buNone/>
            </a:pPr>
            <a:r>
              <a:rPr lang="en-US" sz="1500" dirty="0" smtClean="0"/>
              <a:t>Center </a:t>
            </a:r>
            <a:r>
              <a:rPr lang="en-US" sz="1500" dirty="0"/>
              <a:t>for Educational Assessment, University of Massachusetts </a:t>
            </a:r>
            <a:r>
              <a:rPr lang="en-US" sz="1500" dirty="0" smtClean="0"/>
              <a:t>Amherst</a:t>
            </a:r>
            <a:endParaRPr lang="en-US" sz="1500" dirty="0"/>
          </a:p>
        </p:txBody>
      </p:sp>
      <p:sp>
        <p:nvSpPr>
          <p:cNvPr id="4" name="Slide Number Placeholder 3"/>
          <p:cNvSpPr>
            <a:spLocks noGrp="1"/>
          </p:cNvSpPr>
          <p:nvPr>
            <p:ph type="sldNum" sz="quarter" idx="12"/>
          </p:nvPr>
        </p:nvSpPr>
        <p:spPr/>
        <p:txBody>
          <a:bodyPr/>
          <a:lstStyle/>
          <a:p>
            <a:fld id="{68F04F4A-9B62-4E2F-8EBB-28417026AC91}" type="slidenum">
              <a:rPr lang="en-US" smtClean="0"/>
              <a:pPr/>
              <a:t>8</a:t>
            </a:fld>
            <a:endParaRPr lang="en-US" dirty="0"/>
          </a:p>
        </p:txBody>
      </p:sp>
      <p:sp>
        <p:nvSpPr>
          <p:cNvPr id="5" name="Cube 4"/>
          <p:cNvSpPr/>
          <p:nvPr/>
        </p:nvSpPr>
        <p:spPr>
          <a:xfrm>
            <a:off x="3599657" y="2286000"/>
            <a:ext cx="2191543" cy="810639"/>
          </a:xfrm>
          <a:prstGeom prst="cube">
            <a:avLst/>
          </a:prstGeom>
          <a:pattFill prst="horzBrick">
            <a:fgClr>
              <a:srgbClr val="C98807"/>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psychometrics</a:t>
            </a:r>
            <a:endParaRPr lang="en-US" b="1" dirty="0">
              <a:solidFill>
                <a:schemeClr val="tx1"/>
              </a:solidFill>
            </a:endParaRPr>
          </a:p>
        </p:txBody>
      </p:sp>
      <p:sp>
        <p:nvSpPr>
          <p:cNvPr id="6" name="Cube 5"/>
          <p:cNvSpPr/>
          <p:nvPr/>
        </p:nvSpPr>
        <p:spPr>
          <a:xfrm>
            <a:off x="1600201" y="2286000"/>
            <a:ext cx="2209799" cy="810639"/>
          </a:xfrm>
          <a:prstGeom prst="cube">
            <a:avLst/>
          </a:prstGeom>
          <a:pattFill prst="horzBrick">
            <a:fgClr>
              <a:srgbClr val="C98807"/>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assessment design</a:t>
            </a:r>
            <a:endParaRPr lang="en-US" b="1" dirty="0">
              <a:solidFill>
                <a:schemeClr val="tx1"/>
              </a:solidFill>
            </a:endParaRPr>
          </a:p>
        </p:txBody>
      </p:sp>
      <p:sp>
        <p:nvSpPr>
          <p:cNvPr id="9" name="Cube 8"/>
          <p:cNvSpPr/>
          <p:nvPr/>
        </p:nvSpPr>
        <p:spPr>
          <a:xfrm>
            <a:off x="5408578" y="2286000"/>
            <a:ext cx="2363822" cy="810639"/>
          </a:xfrm>
          <a:prstGeom prst="cube">
            <a:avLst/>
          </a:prstGeom>
          <a:pattFill prst="horzBrick">
            <a:fgClr>
              <a:srgbClr val="C98807"/>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a:t>
            </a:r>
            <a:r>
              <a:rPr lang="en-US" b="1" dirty="0" smtClean="0">
                <a:solidFill>
                  <a:schemeClr val="tx1"/>
                </a:solidFill>
              </a:rPr>
              <a:t>omputer technology</a:t>
            </a:r>
            <a:endParaRPr lang="en-US" b="1" dirty="0">
              <a:solidFill>
                <a:schemeClr val="tx1"/>
              </a:solidFill>
            </a:endParaRPr>
          </a:p>
        </p:txBody>
      </p:sp>
    </p:spTree>
    <p:extLst>
      <p:ext uri="{BB962C8B-B14F-4D97-AF65-F5344CB8AC3E}">
        <p14:creationId xmlns:p14="http://schemas.microsoft.com/office/powerpoint/2010/main" val="354740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200" y="427038"/>
            <a:ext cx="6824800" cy="792162"/>
          </a:xfrm>
        </p:spPr>
        <p:txBody>
          <a:bodyPr>
            <a:normAutofit fontScale="90000"/>
          </a:bodyPr>
          <a:lstStyle/>
          <a:p>
            <a:r>
              <a:rPr lang="en-US" sz="2400" dirty="0" smtClean="0">
                <a:solidFill>
                  <a:schemeClr val="tx2"/>
                </a:solidFill>
              </a:rPr>
              <a:t>Developing Innovative and Effective Score Reports</a:t>
            </a:r>
            <a:endParaRPr lang="en-US" sz="2400" dirty="0">
              <a:solidFill>
                <a:schemeClr val="tx2"/>
              </a:solidFill>
            </a:endParaRPr>
          </a:p>
        </p:txBody>
      </p:sp>
      <p:sp>
        <p:nvSpPr>
          <p:cNvPr id="3" name="Content Placeholder 2"/>
          <p:cNvSpPr>
            <a:spLocks noGrp="1"/>
          </p:cNvSpPr>
          <p:nvPr>
            <p:ph idx="1"/>
          </p:nvPr>
        </p:nvSpPr>
        <p:spPr>
          <a:xfrm>
            <a:off x="422306" y="980800"/>
            <a:ext cx="8229600" cy="5191400"/>
          </a:xfrm>
        </p:spPr>
        <p:txBody>
          <a:bodyPr>
            <a:normAutofit/>
          </a:bodyPr>
          <a:lstStyle/>
          <a:p>
            <a:pPr>
              <a:spcBef>
                <a:spcPts val="600"/>
              </a:spcBef>
              <a:spcAft>
                <a:spcPts val="600"/>
              </a:spcAft>
            </a:pPr>
            <a:r>
              <a:rPr lang="en-US" dirty="0" smtClean="0">
                <a:solidFill>
                  <a:schemeClr val="tx1"/>
                </a:solidFill>
              </a:rPr>
              <a:t>Effective diagnostic feedback</a:t>
            </a:r>
          </a:p>
          <a:p>
            <a:pPr marL="0" indent="0">
              <a:spcBef>
                <a:spcPts val="600"/>
              </a:spcBef>
              <a:spcAft>
                <a:spcPts val="600"/>
              </a:spcAft>
              <a:buNone/>
            </a:pPr>
            <a:endParaRPr lang="en-US" dirty="0" smtClean="0">
              <a:solidFill>
                <a:schemeClr val="tx1"/>
              </a:solidFill>
            </a:endParaRPr>
          </a:p>
          <a:p>
            <a:pPr>
              <a:spcBef>
                <a:spcPts val="600"/>
              </a:spcBef>
              <a:spcAft>
                <a:spcPts val="600"/>
              </a:spcAft>
            </a:pPr>
            <a:endParaRPr lang="en-US" dirty="0" smtClean="0">
              <a:solidFill>
                <a:schemeClr val="tx1"/>
              </a:solidFill>
            </a:endParaRPr>
          </a:p>
          <a:p>
            <a:pPr>
              <a:spcBef>
                <a:spcPts val="600"/>
              </a:spcBef>
              <a:spcAft>
                <a:spcPts val="600"/>
              </a:spcAft>
            </a:pPr>
            <a:endParaRPr lang="en-US" dirty="0" smtClean="0">
              <a:solidFill>
                <a:schemeClr val="tx1"/>
              </a:solidFill>
            </a:endParaRPr>
          </a:p>
          <a:p>
            <a:pPr>
              <a:spcBef>
                <a:spcPts val="600"/>
              </a:spcBef>
              <a:spcAft>
                <a:spcPts val="600"/>
              </a:spcAft>
            </a:pPr>
            <a:endParaRPr lang="en-US" dirty="0" smtClean="0">
              <a:solidFill>
                <a:schemeClr val="tx1"/>
              </a:solidFill>
            </a:endParaRPr>
          </a:p>
          <a:p>
            <a:pPr>
              <a:spcBef>
                <a:spcPts val="600"/>
              </a:spcBef>
              <a:spcAft>
                <a:spcPts val="600"/>
              </a:spcAft>
            </a:pPr>
            <a:r>
              <a:rPr lang="en-US" dirty="0" smtClean="0">
                <a:solidFill>
                  <a:schemeClr val="tx1"/>
                </a:solidFill>
              </a:rPr>
              <a:t>Criterion-referenced, norm-referenced</a:t>
            </a:r>
            <a:r>
              <a:rPr lang="en-US" dirty="0">
                <a:solidFill>
                  <a:schemeClr val="tx1"/>
                </a:solidFill>
              </a:rPr>
              <a:t>, </a:t>
            </a:r>
            <a:r>
              <a:rPr lang="en-US" dirty="0" smtClean="0">
                <a:solidFill>
                  <a:schemeClr val="tx1"/>
                </a:solidFill>
              </a:rPr>
              <a:t>or both</a:t>
            </a:r>
          </a:p>
          <a:p>
            <a:pPr marL="0" indent="0">
              <a:spcBef>
                <a:spcPts val="600"/>
              </a:spcBef>
              <a:spcAft>
                <a:spcPts val="600"/>
              </a:spcAft>
              <a:buNone/>
            </a:pPr>
            <a:endParaRPr lang="en-US" dirty="0">
              <a:solidFill>
                <a:schemeClr val="tx1"/>
              </a:solidFill>
            </a:endParaRPr>
          </a:p>
          <a:p>
            <a:pPr marL="0" indent="0">
              <a:spcBef>
                <a:spcPts val="600"/>
              </a:spcBef>
              <a:spcAft>
                <a:spcPts val="600"/>
              </a:spcAft>
              <a:buNone/>
            </a:pPr>
            <a:endParaRPr lang="en-US" dirty="0" smtClean="0">
              <a:solidFill>
                <a:schemeClr val="tx1"/>
              </a:solidFill>
            </a:endParaRPr>
          </a:p>
          <a:p>
            <a:endParaRPr lang="en-IE" dirty="0">
              <a:solidFill>
                <a:schemeClr val="tx1"/>
              </a:solidFill>
            </a:endParaRPr>
          </a:p>
          <a:p>
            <a:endParaRPr lang="en-IE" dirty="0" smtClean="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68F04F4A-9B62-4E2F-8EBB-28417026AC91}" type="slidenum">
              <a:rPr lang="en-US" smtClean="0"/>
              <a:pPr/>
              <a:t>9</a:t>
            </a:fld>
            <a:endParaRPr lang="en-US" dirty="0"/>
          </a:p>
        </p:txBody>
      </p:sp>
      <p:sp>
        <p:nvSpPr>
          <p:cNvPr id="19" name="Rectangle 18"/>
          <p:cNvSpPr/>
          <p:nvPr/>
        </p:nvSpPr>
        <p:spPr>
          <a:xfrm>
            <a:off x="3193038" y="2487700"/>
            <a:ext cx="2284512"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Distinctiveness</a:t>
            </a:r>
            <a:endParaRPr lang="en-US" sz="1400" dirty="0">
              <a:solidFill>
                <a:schemeClr val="tx1"/>
              </a:solidFill>
            </a:endParaRPr>
          </a:p>
        </p:txBody>
      </p:sp>
      <p:sp>
        <p:nvSpPr>
          <p:cNvPr id="13" name="Oval 12"/>
          <p:cNvSpPr/>
          <p:nvPr/>
        </p:nvSpPr>
        <p:spPr>
          <a:xfrm>
            <a:off x="1134894" y="1769710"/>
            <a:ext cx="2058144" cy="1268499"/>
          </a:xfrm>
          <a:prstGeom prst="ellipse">
            <a:avLst/>
          </a:prstGeom>
          <a:gradFill>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b="1" dirty="0" smtClean="0">
                <a:solidFill>
                  <a:schemeClr val="tx1"/>
                </a:solidFill>
              </a:rPr>
              <a:t>Sub-score reporting</a:t>
            </a:r>
            <a:endParaRPr lang="en-US" sz="1600" b="1" dirty="0">
              <a:solidFill>
                <a:schemeClr val="tx1"/>
              </a:solidFill>
            </a:endParaRPr>
          </a:p>
          <a:p>
            <a:pPr algn="ctr">
              <a:defRPr/>
            </a:pPr>
            <a:endParaRPr lang="en-US" sz="1500" dirty="0">
              <a:solidFill>
                <a:schemeClr val="tx1"/>
              </a:solidFill>
            </a:endParaRPr>
          </a:p>
        </p:txBody>
      </p:sp>
      <p:sp>
        <p:nvSpPr>
          <p:cNvPr id="16" name="Rectangle 15"/>
          <p:cNvSpPr/>
          <p:nvPr/>
        </p:nvSpPr>
        <p:spPr>
          <a:xfrm>
            <a:off x="3193038" y="2057401"/>
            <a:ext cx="2284512"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Multi-dimensionality</a:t>
            </a:r>
            <a:endParaRPr lang="en-US" sz="1400" dirty="0">
              <a:solidFill>
                <a:schemeClr val="tx1"/>
              </a:solidFill>
            </a:endParaRPr>
          </a:p>
        </p:txBody>
      </p:sp>
      <p:sp>
        <p:nvSpPr>
          <p:cNvPr id="20" name="Rectangle 19"/>
          <p:cNvSpPr/>
          <p:nvPr/>
        </p:nvSpPr>
        <p:spPr>
          <a:xfrm>
            <a:off x="3193038" y="2286000"/>
            <a:ext cx="2284512"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Reliability</a:t>
            </a:r>
            <a:endParaRPr lang="en-US" sz="1400" dirty="0">
              <a:solidFill>
                <a:schemeClr val="tx1"/>
              </a:solidFill>
            </a:endParaRPr>
          </a:p>
        </p:txBody>
      </p:sp>
      <p:cxnSp>
        <p:nvCxnSpPr>
          <p:cNvPr id="10" name="Curved Connector 9"/>
          <p:cNvCxnSpPr/>
          <p:nvPr/>
        </p:nvCxnSpPr>
        <p:spPr>
          <a:xfrm rot="16200000" flipH="1">
            <a:off x="3279071" y="4518643"/>
            <a:ext cx="1835135" cy="892157"/>
          </a:xfrm>
          <a:prstGeom prst="curvedConnector3">
            <a:avLst/>
          </a:prstGeom>
          <a:ln w="28575"/>
        </p:spPr>
        <p:style>
          <a:lnRef idx="1">
            <a:schemeClr val="accent1"/>
          </a:lnRef>
          <a:fillRef idx="0">
            <a:schemeClr val="accent1"/>
          </a:fillRef>
          <a:effectRef idx="0">
            <a:schemeClr val="accent1"/>
          </a:effectRef>
          <a:fontRef idx="minor">
            <a:schemeClr val="tx1"/>
          </a:fontRef>
        </p:style>
      </p:cxnSp>
      <p:sp>
        <p:nvSpPr>
          <p:cNvPr id="23" name="Round Diagonal Corner Rectangle 22"/>
          <p:cNvSpPr/>
          <p:nvPr/>
        </p:nvSpPr>
        <p:spPr>
          <a:xfrm>
            <a:off x="2315411" y="3701900"/>
            <a:ext cx="1435148" cy="592499"/>
          </a:xfrm>
          <a:prstGeom prst="round2Diag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Proficiency Levels</a:t>
            </a:r>
          </a:p>
        </p:txBody>
      </p:sp>
      <p:sp>
        <p:nvSpPr>
          <p:cNvPr id="25" name="Round Diagonal Corner Rectangle 24"/>
          <p:cNvSpPr/>
          <p:nvPr/>
        </p:nvSpPr>
        <p:spPr>
          <a:xfrm>
            <a:off x="2451052" y="4741501"/>
            <a:ext cx="1435148" cy="592499"/>
          </a:xfrm>
          <a:prstGeom prst="round2Diag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Performance Comparisons</a:t>
            </a:r>
            <a:endParaRPr lang="en-US" sz="1400" b="1" dirty="0">
              <a:solidFill>
                <a:schemeClr val="tx1"/>
              </a:solidFill>
            </a:endParaRPr>
          </a:p>
        </p:txBody>
      </p:sp>
      <p:sp>
        <p:nvSpPr>
          <p:cNvPr id="26" name="Round Diagonal Corner Rectangle 25"/>
          <p:cNvSpPr/>
          <p:nvPr/>
        </p:nvSpPr>
        <p:spPr>
          <a:xfrm>
            <a:off x="4584652" y="4893901"/>
            <a:ext cx="1435148" cy="592499"/>
          </a:xfrm>
          <a:prstGeom prst="round2Diag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Growth Information</a:t>
            </a:r>
            <a:endParaRPr lang="en-US" sz="1400" b="1" dirty="0">
              <a:solidFill>
                <a:schemeClr val="tx1"/>
              </a:solidFill>
            </a:endParaRPr>
          </a:p>
        </p:txBody>
      </p:sp>
      <p:sp>
        <p:nvSpPr>
          <p:cNvPr id="27" name="Round Diagonal Corner Rectangle 26"/>
          <p:cNvSpPr/>
          <p:nvPr/>
        </p:nvSpPr>
        <p:spPr>
          <a:xfrm>
            <a:off x="3904490" y="5894301"/>
            <a:ext cx="1435148" cy="592499"/>
          </a:xfrm>
          <a:prstGeom prst="round2Diag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Score Precision</a:t>
            </a:r>
            <a:endParaRPr lang="en-US" sz="1400" b="1" dirty="0">
              <a:solidFill>
                <a:schemeClr val="tx1"/>
              </a:solidFill>
            </a:endParaRPr>
          </a:p>
        </p:txBody>
      </p:sp>
      <p:sp>
        <p:nvSpPr>
          <p:cNvPr id="17" name="Round Diagonal Corner Rectangle 16"/>
          <p:cNvSpPr/>
          <p:nvPr/>
        </p:nvSpPr>
        <p:spPr>
          <a:xfrm>
            <a:off x="3896111" y="4138079"/>
            <a:ext cx="1435148" cy="592499"/>
          </a:xfrm>
          <a:prstGeom prst="round2Diag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Level Descriptors</a:t>
            </a:r>
            <a:endParaRPr lang="en-US" sz="1400" b="1" dirty="0">
              <a:solidFill>
                <a:schemeClr val="tx1"/>
              </a:solidFill>
            </a:endParaRPr>
          </a:p>
        </p:txBody>
      </p:sp>
    </p:spTree>
    <p:extLst>
      <p:ext uri="{BB962C8B-B14F-4D97-AF65-F5344CB8AC3E}">
        <p14:creationId xmlns:p14="http://schemas.microsoft.com/office/powerpoint/2010/main" val="353562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3" grpId="0" animBg="1"/>
      <p:bldP spid="16" grpId="0" animBg="1"/>
      <p:bldP spid="20" grpId="0" animBg="1"/>
      <p:bldP spid="23" grpId="0" animBg="1"/>
      <p:bldP spid="25" grpId="0" animBg="1"/>
      <p:bldP spid="26" grpId="0" animBg="1"/>
      <p:bldP spid="27" grpId="0" animBg="1"/>
      <p:bldP spid="17" grpId="0" animBg="1"/>
    </p:bldLst>
  </p:timing>
</p:sld>
</file>

<file path=ppt/theme/theme1.xml><?xml version="1.0" encoding="utf-8"?>
<a:theme xmlns:a="http://schemas.openxmlformats.org/drawingml/2006/main" name="Office Theme">
  <a:themeElements>
    <a:clrScheme name="Prometric">
      <a:dk1>
        <a:sysClr val="windowText" lastClr="000000"/>
      </a:dk1>
      <a:lt1>
        <a:sysClr val="window" lastClr="FFFFFF"/>
      </a:lt1>
      <a:dk2>
        <a:srgbClr val="709E32"/>
      </a:dk2>
      <a:lt2>
        <a:srgbClr val="D3D1A0"/>
      </a:lt2>
      <a:accent1>
        <a:srgbClr val="709E32"/>
      </a:accent1>
      <a:accent2>
        <a:srgbClr val="D3D1A0"/>
      </a:accent2>
      <a:accent3>
        <a:srgbClr val="44687D"/>
      </a:accent3>
      <a:accent4>
        <a:srgbClr val="000000"/>
      </a:accent4>
      <a:accent5>
        <a:srgbClr val="000000"/>
      </a:accent5>
      <a:accent6>
        <a:srgbClr val="000000"/>
      </a:accent6>
      <a:hlink>
        <a:srgbClr val="000000"/>
      </a:hlink>
      <a:folHlink>
        <a:srgbClr val="000000"/>
      </a:folHlink>
    </a:clrScheme>
    <a:fontScheme name="Prometri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8232</TotalTime>
  <Words>548</Words>
  <Application>Microsoft Macintosh PowerPoint</Application>
  <PresentationFormat>On-screen Show (4:3)</PresentationFormat>
  <Paragraphs>167</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BreuerText-Regular</vt:lpstr>
      <vt:lpstr>Calibri</vt:lpstr>
      <vt:lpstr>Wingdings</vt:lpstr>
      <vt:lpstr>メイリオ</vt:lpstr>
      <vt:lpstr>Arial</vt:lpstr>
      <vt:lpstr>Office Theme</vt:lpstr>
      <vt:lpstr>Innovation and Score Reporting</vt:lpstr>
      <vt:lpstr>PowerPoint Presentation</vt:lpstr>
      <vt:lpstr>Focus on Score Reporting</vt:lpstr>
      <vt:lpstr>Focus on Score Reporting</vt:lpstr>
      <vt:lpstr>Problems in Score Reporting</vt:lpstr>
      <vt:lpstr>Problems in Score Reporting</vt:lpstr>
      <vt:lpstr>Problems in Score Reporting</vt:lpstr>
      <vt:lpstr>Developing Innovative and Effective Score Reports</vt:lpstr>
      <vt:lpstr>Developing Innovative and Effective Score Reports</vt:lpstr>
      <vt:lpstr>Developing Innovative and Effective Score Reports</vt:lpstr>
      <vt:lpstr>Developing Innovative and Effective Score Reports</vt:lpstr>
      <vt:lpstr>Developing Innovative and Effective Score Reports</vt:lpstr>
      <vt:lpstr>PowerPoint Presentation</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Dell-I545</dc:creator>
  <cp:lastModifiedBy>Lauren Scheib</cp:lastModifiedBy>
  <cp:revision>429</cp:revision>
  <cp:lastPrinted>2016-07-06T22:52:53Z</cp:lastPrinted>
  <dcterms:created xsi:type="dcterms:W3CDTF">2011-07-22T17:38:43Z</dcterms:created>
  <dcterms:modified xsi:type="dcterms:W3CDTF">2017-11-17T03:39:24Z</dcterms:modified>
</cp:coreProperties>
</file>